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3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5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58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68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32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01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69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80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12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62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85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19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83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36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7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3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1448-2A8A-4C34-819E-DF20AEC8F433}" type="datetimeFigureOut">
              <a:rPr lang="pl-PL" smtClean="0"/>
              <a:t>20.11.2021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A48765-CEA4-4433-B864-3376271E7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524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p.pl/pacjent/choroby-zakazne/HIV-AIDS/158254,zakazenie-hiv" TargetMode="External"/><Relationship Id="rId3" Type="http://schemas.openxmlformats.org/officeDocument/2006/relationships/hyperlink" Target="https://www.medistore.com.pl/zdrowie/wirus-hiv#hiv-aids-roznice" TargetMode="External"/><Relationship Id="rId7" Type="http://schemas.openxmlformats.org/officeDocument/2006/relationships/hyperlink" Target="https://www.medonet.pl/choroby-od-a-do-z/choroby-przenoszone-droga-plciowa,aids---objawy-i-przyczyny--zakazenie-wirusem-hiv,artykul,1579548.html" TargetMode="External"/><Relationship Id="rId2" Type="http://schemas.openxmlformats.org/officeDocument/2006/relationships/hyperlink" Target="https://aids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mielna4.pl/index.php/prep" TargetMode="External"/><Relationship Id="rId5" Type="http://schemas.openxmlformats.org/officeDocument/2006/relationships/hyperlink" Target="https://swiatprzychodni.pl/artykuly/jak-nie-przegapic-zakazenia-hiv/" TargetMode="External"/><Relationship Id="rId4" Type="http://schemas.openxmlformats.org/officeDocument/2006/relationships/hyperlink" Target="https://www.gov.pl/" TargetMode="External"/><Relationship Id="rId9" Type="http://schemas.openxmlformats.org/officeDocument/2006/relationships/hyperlink" Target="https://www.poradnikzdrowie.pl/seks/choroby-intymne/hiv-jak-uchronic-sie-przed-zakazeniem-wirusem-hiv-aa-itSf-WRaz-X8XP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8000" dirty="0" smtClean="0"/>
              <a:t>Choroba HIV/AIDS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l-PL" sz="1400" dirty="0" smtClean="0"/>
              <a:t>Przygotowały:</a:t>
            </a:r>
          </a:p>
          <a:p>
            <a:pPr algn="l"/>
            <a:r>
              <a:rPr lang="pl-PL" sz="1400" dirty="0" smtClean="0"/>
              <a:t>Gabriela Mróz</a:t>
            </a:r>
          </a:p>
          <a:p>
            <a:pPr algn="l"/>
            <a:r>
              <a:rPr lang="pl-PL" sz="1400" dirty="0" smtClean="0"/>
              <a:t>Alicja Rams</a:t>
            </a:r>
          </a:p>
          <a:p>
            <a:pPr algn="l"/>
            <a:r>
              <a:rPr lang="pl-PL" sz="1400" dirty="0" smtClean="0"/>
              <a:t>Klasa IE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0804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na HIV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3 - 12 tygodniach można już wykryć wirusa. Test na HIV powinien być wykonany po 3 miesiącach ryzykownej sytuacji, w której mogło dojść do zakażenia. Zbyt wczesne wykonanie testu, może grozić negatywnym wynikiem. 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9043" y="2160589"/>
            <a:ext cx="5991225" cy="2700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396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357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6000" dirty="0" smtClean="0"/>
              <a:t>Dziękujemy za uwagę!</a:t>
            </a:r>
          </a:p>
          <a:p>
            <a:pPr marL="0" indent="0" algn="ctr">
              <a:buNone/>
            </a:pPr>
            <a:endParaRPr lang="pl-PL" sz="6000" dirty="0" smtClean="0"/>
          </a:p>
          <a:p>
            <a:pPr marL="0" indent="0">
              <a:buNone/>
            </a:pPr>
            <a:r>
              <a:rPr lang="pl-PL" sz="2000" dirty="0" smtClean="0"/>
              <a:t>Źródła: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hlinkClick r:id="rId2"/>
              </a:rPr>
              <a:t>https://aids.gov.pl/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hlinkClick r:id="rId3"/>
              </a:rPr>
              <a:t>https://www.medistore.com.pl/zdrowie/wirus-hiv#hiv-aids-roznice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hlinkClick r:id="rId4"/>
              </a:rPr>
              <a:t>https://www.gov.pl/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hlinkClick r:id="rId5"/>
              </a:rPr>
              <a:t>https://swiatprzychodni.pl/artykuly/jak-nie-przegapic-zakazenia-hiv/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hlinkClick r:id="rId6"/>
              </a:rPr>
              <a:t>https://www.chmielna4.pl/index.php/prep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hlinkClick r:id="rId7"/>
              </a:rPr>
              <a:t>https://www.medonet.pl/choroby-od-a-do-z/choroby-przenoszone-droga-plciowa,aids---objawy-i-przyczyny--zakazenie-wirusem-hiv,artykul,1579548.html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hlinkClick r:id="rId8"/>
              </a:rPr>
              <a:t>https://www.mp.pl/pacjent/choroby-zakazne/HIV-AIDS/158254,zakazenie-hiv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70C0"/>
                </a:solidFill>
                <a:hlinkClick r:id="rId9"/>
              </a:rPr>
              <a:t>https://</a:t>
            </a:r>
            <a:r>
              <a:rPr lang="pl-PL" sz="2000" dirty="0" smtClean="0">
                <a:solidFill>
                  <a:srgbClr val="0070C0"/>
                </a:solidFill>
                <a:hlinkClick r:id="rId9"/>
              </a:rPr>
              <a:t>www.poradnikzdrowie.pl/seks/choroby-intymne/hiv-jak-uchronic-sie-przed-zakazeniem-wirusem-hiv-aa-itSf-WRaz-X8XP.html</a:t>
            </a: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3218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Światowy Dzień AIDS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Światowy Dzień AIDS obchodzony jest 1 grudnia. Dzień ten obchodzimy od 1988 r..</a:t>
            </a:r>
          </a:p>
          <a:p>
            <a:r>
              <a:rPr lang="pl-PL" dirty="0"/>
              <a:t>Głównym jego celem jest zwrócenie uwagi na problem zakażeń HIV/AIDS oraz solidaryzowanie się z ludźmi dotkniętymi chorobą</a:t>
            </a:r>
            <a:r>
              <a:rPr lang="pl-PL" dirty="0" smtClean="0"/>
              <a:t>.</a:t>
            </a:r>
          </a:p>
          <a:p>
            <a:r>
              <a:rPr lang="pl-PL" dirty="0"/>
              <a:t>Symbolem solidarności z osobami żyjącymi z HIV i AIDS i ich bliskimi jest czerwona kokardka, nieodłączny element obchodów tego </a:t>
            </a:r>
            <a:r>
              <a:rPr lang="pl-PL" dirty="0" smtClean="0"/>
              <a:t>dnia.</a:t>
            </a:r>
          </a:p>
          <a:p>
            <a:r>
              <a:rPr lang="pl-PL" dirty="0"/>
              <a:t>Kokardki oznaczają przypomina, że osoby z chorobami HIV/AIDS są pełnoprawnymi członkami społeczeństwa i powinny mieć prawo do normalnej pracy i życia, z obowiązkiem ochrony innych przed zakażeniem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Open Sans"/>
              </a:rPr>
              <a:t>Liczba nowo wykrywanych zakażeń co roku przekracza w naszym kraju 1 tysiąc</a:t>
            </a:r>
            <a:r>
              <a:rPr lang="pl-PL" dirty="0" smtClean="0">
                <a:solidFill>
                  <a:srgbClr val="1B1B1B"/>
                </a:solidFill>
                <a:latin typeface="Open Sans"/>
              </a:rPr>
              <a:t>.</a:t>
            </a:r>
          </a:p>
          <a:p>
            <a:r>
              <a:rPr lang="pl-PL" dirty="0" smtClean="0"/>
              <a:t>Od </a:t>
            </a:r>
            <a:r>
              <a:rPr lang="pl-PL" dirty="0"/>
              <a:t>wdrożenia badań, czyli od połowy lat 80 do 2019 r. wykryto 24303 zakażenia HIV, AIDS zdiagnozowano u 3692 osób i odnotowano 1418 zgonów</a:t>
            </a:r>
            <a:r>
              <a:rPr lang="pl-PL" dirty="0" smtClean="0"/>
              <a:t>.</a:t>
            </a:r>
          </a:p>
          <a:p>
            <a:r>
              <a:rPr lang="pl-PL" dirty="0"/>
              <a:t>Codziennie w Polsce średnio 3 osoby dowiadują się o swoim zakażeniu.</a:t>
            </a:r>
          </a:p>
        </p:txBody>
      </p:sp>
    </p:spTree>
    <p:extLst>
      <p:ext uri="{BB962C8B-B14F-4D97-AF65-F5344CB8AC3E}">
        <p14:creationId xmlns:p14="http://schemas.microsoft.com/office/powerpoint/2010/main" val="401632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HIV i AIDS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4251" y="1825625"/>
            <a:ext cx="5181600" cy="4351338"/>
          </a:xfrm>
        </p:spPr>
        <p:txBody>
          <a:bodyPr>
            <a:normAutofit/>
          </a:bodyPr>
          <a:lstStyle/>
          <a:p>
            <a:r>
              <a:rPr lang="pl-PL" dirty="0" smtClean="0"/>
              <a:t>HIV, czyli ludzki wirus niedoboru odporności to wirus, który </a:t>
            </a:r>
            <a:r>
              <a:rPr lang="pl-PL" dirty="0" smtClean="0"/>
              <a:t>w późniejszym czasie nieleczenia wywołuje </a:t>
            </a:r>
            <a:r>
              <a:rPr lang="pl-PL" dirty="0" smtClean="0"/>
              <a:t>AIDS.</a:t>
            </a:r>
          </a:p>
          <a:p>
            <a:r>
              <a:rPr lang="pl-PL" dirty="0" smtClean="0"/>
              <a:t>Zakażenie HIV oznacza, że w organizmie człowieka znajduje się wirus nabytego niedoboru (upośledzenia) odporności. Wirus mnoży się i niszczy układ odpornościowy zakażonej osoby, który po pewnym czasie przestaje chronić organizm przed chorobami.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95851" y="1825934"/>
            <a:ext cx="4184034" cy="2640981"/>
          </a:xfrm>
        </p:spPr>
        <p:txBody>
          <a:bodyPr>
            <a:normAutofit/>
          </a:bodyPr>
          <a:lstStyle/>
          <a:p>
            <a:r>
              <a:rPr lang="pl-PL" dirty="0" smtClean="0"/>
              <a:t>AIDS – zespół objawów rożnych chorób</a:t>
            </a:r>
            <a:r>
              <a:rPr lang="pl-PL" dirty="0"/>
              <a:t>. Zaliczamy do niego różne infekcje i typy nowotworów</a:t>
            </a:r>
            <a:r>
              <a:rPr lang="pl-PL" dirty="0" smtClean="0"/>
              <a:t>. AIDS</a:t>
            </a:r>
            <a:r>
              <a:rPr lang="pl-PL" dirty="0" smtClean="0"/>
              <a:t>, czyli końcowy etap zakażenia wirusem HIV, występuje po wielu latach trwania infekcji.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64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Przyczyny powstawania HIV i AIDS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Przez kontakt zakażonej krwi z krwią lub błoną śluzową osoby niezakażonej, czyli np. używanie tej samej igły, niesterylne narzędzia, które przekłuwają twoją skórę (tatuaż, </a:t>
            </a:r>
            <a:r>
              <a:rPr lang="pl-PL" dirty="0" err="1" smtClean="0"/>
              <a:t>piercing</a:t>
            </a:r>
            <a:r>
              <a:rPr lang="pl-PL" dirty="0" smtClean="0"/>
              <a:t>).</a:t>
            </a:r>
          </a:p>
          <a:p>
            <a:r>
              <a:rPr lang="pl-PL" dirty="0" smtClean="0"/>
              <a:t>Kontakty seksualne bez stosowania zabezpieczeń (najczęstsza przyczyna zakażeń)</a:t>
            </a:r>
          </a:p>
          <a:p>
            <a:r>
              <a:rPr lang="pl-PL" dirty="0" smtClean="0"/>
              <a:t>Przeniesienie choroby z matki na dziecko w czasie ciąży, podczas porodu, czy karmienia piersią.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l-PL" dirty="0" smtClean="0"/>
              <a:t>Materiały zakaźne: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Krew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Sperma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Śluz pochwowy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Płyny ustrojowe (płyn mózgowo-rdzeniowy)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Każdy materiał biologiczny zawierający widoczną ilość krwi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49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zakażenia HIV/AIDS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022" y="1813863"/>
            <a:ext cx="5716587" cy="353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93921" y="1813863"/>
            <a:ext cx="4184034" cy="388077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Najczęstsze objawy choroby </a:t>
            </a:r>
            <a:r>
              <a:rPr lang="pl-PL" dirty="0" err="1" smtClean="0"/>
              <a:t>retrowirusowej</a:t>
            </a:r>
            <a:r>
              <a:rPr lang="pl-PL" dirty="0" smtClean="0"/>
              <a:t> to:</a:t>
            </a:r>
          </a:p>
          <a:p>
            <a:r>
              <a:rPr lang="pl-PL" dirty="0"/>
              <a:t>g</a:t>
            </a:r>
            <a:r>
              <a:rPr lang="pl-PL" dirty="0" smtClean="0"/>
              <a:t>orączka, </a:t>
            </a:r>
          </a:p>
          <a:p>
            <a:r>
              <a:rPr lang="pl-PL" dirty="0"/>
              <a:t>z</a:t>
            </a:r>
            <a:r>
              <a:rPr lang="pl-PL" dirty="0" smtClean="0"/>
              <a:t>apalenie gardła,</a:t>
            </a:r>
          </a:p>
          <a:p>
            <a:r>
              <a:rPr lang="pl-PL" dirty="0"/>
              <a:t>p</a:t>
            </a:r>
            <a:r>
              <a:rPr lang="pl-PL" dirty="0" smtClean="0"/>
              <a:t>owiększone węzły chłonne,</a:t>
            </a:r>
          </a:p>
          <a:p>
            <a:r>
              <a:rPr lang="pl-PL" dirty="0"/>
              <a:t>b</a:t>
            </a:r>
            <a:r>
              <a:rPr lang="pl-PL" dirty="0" smtClean="0"/>
              <a:t>óle głowy, brzucha,</a:t>
            </a:r>
          </a:p>
          <a:p>
            <a:r>
              <a:rPr lang="pl-PL" dirty="0"/>
              <a:t>b</a:t>
            </a:r>
            <a:r>
              <a:rPr lang="pl-PL" dirty="0" smtClean="0"/>
              <a:t>iegunka,</a:t>
            </a:r>
          </a:p>
          <a:p>
            <a:r>
              <a:rPr lang="pl-PL" dirty="0"/>
              <a:t>u</a:t>
            </a:r>
            <a:r>
              <a:rPr lang="pl-PL" dirty="0" smtClean="0"/>
              <a:t>trata apetytu,</a:t>
            </a:r>
          </a:p>
          <a:p>
            <a:r>
              <a:rPr lang="pl-PL" dirty="0"/>
              <a:t>w</a:t>
            </a:r>
            <a:r>
              <a:rPr lang="pl-PL" dirty="0" smtClean="0"/>
              <a:t>ysypka grudkowo – plamista z wykwitami na twarzy, dłoniach i tułowiu,</a:t>
            </a:r>
          </a:p>
          <a:p>
            <a:r>
              <a:rPr lang="pl-PL" dirty="0"/>
              <a:t>b</a:t>
            </a:r>
            <a:r>
              <a:rPr lang="pl-PL" dirty="0" smtClean="0"/>
              <a:t>óle mięśniowo – stawowe.</a:t>
            </a:r>
          </a:p>
        </p:txBody>
      </p:sp>
    </p:spTree>
    <p:extLst>
      <p:ext uri="{BB962C8B-B14F-4D97-AF65-F5344CB8AC3E}">
        <p14:creationId xmlns:p14="http://schemas.microsoft.com/office/powerpoint/2010/main" val="119590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HIV to zabójczy wirus?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l-PL" dirty="0" smtClean="0"/>
              <a:t>Osoby najbardziej narażone na zakażenie:</a:t>
            </a:r>
          </a:p>
          <a:p>
            <a:r>
              <a:rPr lang="pl-PL" dirty="0" smtClean="0"/>
              <a:t>Narkomani,</a:t>
            </a:r>
          </a:p>
          <a:p>
            <a:r>
              <a:rPr lang="pl-PL" dirty="0" smtClean="0"/>
              <a:t>Pracownicy służby zdrowia</a:t>
            </a:r>
          </a:p>
          <a:p>
            <a:r>
              <a:rPr lang="pl-PL" dirty="0" smtClean="0"/>
              <a:t>Osoby robiące sobie tatuaże, </a:t>
            </a:r>
            <a:r>
              <a:rPr lang="pl-PL" dirty="0" err="1" smtClean="0"/>
              <a:t>piercingi</a:t>
            </a:r>
            <a:r>
              <a:rPr lang="pl-PL" dirty="0"/>
              <a:t>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Zakażenia HIV nie da się wyleczyć, ani wysunąć, ale dzięki lekom można znacznie spowolnić rozwój wirusa i wydłużyć życie o nawet kilka lat.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0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się może jeszcze zarazić?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Wirusem nie tylko mogą zakazić się homoseksualiści i narkomani, ale także ludzie nie należący do tych dwóch grup, osoby wolne od zakażenia tym wirusem.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163" y="1930400"/>
            <a:ext cx="4838247" cy="273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568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Zapobieganie chorobie HIV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Zapobieganie:</a:t>
            </a:r>
          </a:p>
          <a:p>
            <a:r>
              <a:rPr lang="pl-PL" dirty="0" smtClean="0"/>
              <a:t>Zachowaj </a:t>
            </a:r>
            <a:r>
              <a:rPr lang="pl-PL" dirty="0"/>
              <a:t>a</a:t>
            </a:r>
            <a:r>
              <a:rPr lang="pl-PL" dirty="0" smtClean="0"/>
              <a:t>bstynencję seksualną</a:t>
            </a:r>
          </a:p>
          <a:p>
            <a:r>
              <a:rPr lang="pl-PL" dirty="0" smtClean="0"/>
              <a:t>Zabezpieczaj stosunek prezerwatywą</a:t>
            </a:r>
          </a:p>
          <a:p>
            <a:r>
              <a:rPr lang="pl-PL" dirty="0" smtClean="0"/>
              <a:t>Profilaktyka </a:t>
            </a:r>
            <a:r>
              <a:rPr lang="pl-PL" dirty="0" err="1" smtClean="0"/>
              <a:t>przedekspozycyjna</a:t>
            </a:r>
            <a:r>
              <a:rPr lang="pl-PL" dirty="0" smtClean="0"/>
              <a:t> (przyjmowanie tabletki, które chronią przed zakażeniem HIV)</a:t>
            </a:r>
          </a:p>
          <a:p>
            <a:r>
              <a:rPr lang="pl-PL" dirty="0" smtClean="0"/>
              <a:t>Profilaktyka </a:t>
            </a:r>
            <a:r>
              <a:rPr lang="pl-PL" dirty="0" err="1" smtClean="0"/>
              <a:t>poekspzycyjna</a:t>
            </a:r>
            <a:endParaRPr lang="pl-PL" dirty="0" smtClean="0"/>
          </a:p>
          <a:p>
            <a:r>
              <a:rPr lang="pl-PL" dirty="0" smtClean="0"/>
              <a:t>Leczenie </a:t>
            </a:r>
            <a:r>
              <a:rPr lang="pl-PL" dirty="0" err="1" smtClean="0"/>
              <a:t>przeciwretrowirusowe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5914" y="2160589"/>
            <a:ext cx="4184650" cy="3519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213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prezerwatywa jest skuteczną ochroną przed wirusem?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Badania laboratoryjnie wykazały, że prezerwatywa stanowi skuteczną barierę dla mikroorganizmów, w tym HIV, lecz NIE STANOWI 100% ochrony.</a:t>
            </a:r>
          </a:p>
          <a:p>
            <a:r>
              <a:rPr lang="pl-PL" dirty="0" smtClean="0"/>
              <a:t>Używanie prezerwatyw ZMNIEJSZA RYZYKO zarażenia wirusem.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2336" y="2160589"/>
            <a:ext cx="4184650" cy="278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749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Żółtopomarańczowy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601</Words>
  <Application>Microsoft Office PowerPoint</Application>
  <PresentationFormat>Panoramiczny</PresentationFormat>
  <Paragraphs>73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Open Sans</vt:lpstr>
      <vt:lpstr>Trebuchet MS</vt:lpstr>
      <vt:lpstr>Wingdings 3</vt:lpstr>
      <vt:lpstr>Faseta</vt:lpstr>
      <vt:lpstr>Choroba HIV/AIDS</vt:lpstr>
      <vt:lpstr>Światowy Dzień AIDS</vt:lpstr>
      <vt:lpstr>Co to jest HIV i AIDS</vt:lpstr>
      <vt:lpstr>Przyczyny powstawania HIV i AIDS</vt:lpstr>
      <vt:lpstr>Przebieg zakażenia HIV/AIDS</vt:lpstr>
      <vt:lpstr>Czy HIV to zabójczy wirus?</vt:lpstr>
      <vt:lpstr>Kto się może jeszcze zarazić?</vt:lpstr>
      <vt:lpstr>Zapobieganie chorobie HIV</vt:lpstr>
      <vt:lpstr>Czy prezerwatywa jest skuteczną ochroną przed wirusem? </vt:lpstr>
      <vt:lpstr>Test na HIV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</dc:creator>
  <cp:lastModifiedBy>Użytkownik</cp:lastModifiedBy>
  <cp:revision>14</cp:revision>
  <dcterms:created xsi:type="dcterms:W3CDTF">2021-11-16T18:07:46Z</dcterms:created>
  <dcterms:modified xsi:type="dcterms:W3CDTF">2021-11-20T15:10:07Z</dcterms:modified>
</cp:coreProperties>
</file>