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5" r:id="rId4"/>
    <p:sldId id="262" r:id="rId5"/>
    <p:sldId id="264" r:id="rId6"/>
    <p:sldId id="265" r:id="rId7"/>
    <p:sldId id="266" r:id="rId8"/>
    <p:sldId id="258" r:id="rId9"/>
    <p:sldId id="259" r:id="rId10"/>
    <p:sldId id="260" r:id="rId11"/>
    <p:sldId id="276" r:id="rId12"/>
    <p:sldId id="277" r:id="rId13"/>
    <p:sldId id="261" r:id="rId14"/>
    <p:sldId id="280" r:id="rId15"/>
    <p:sldId id="267" r:id="rId16"/>
    <p:sldId id="268" r:id="rId17"/>
    <p:sldId id="270" r:id="rId18"/>
    <p:sldId id="272" r:id="rId19"/>
    <p:sldId id="273" r:id="rId20"/>
    <p:sldId id="271" r:id="rId21"/>
    <p:sldId id="269" r:id="rId22"/>
    <p:sldId id="281" r:id="rId23"/>
    <p:sldId id="274" r:id="rId2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60"/>
  </p:normalViewPr>
  <p:slideViewPr>
    <p:cSldViewPr>
      <p:cViewPr varScale="1">
        <p:scale>
          <a:sx n="110" d="100"/>
          <a:sy n="110" d="100"/>
        </p:scale>
        <p:origin x="165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2">
        <a:schemeClr val="bg2"/>
      </p:bgRef>
    </p:bg>
    <p:spTree>
      <p:nvGrpSpPr>
        <p:cNvPr id="1" name=""/>
        <p:cNvGrpSpPr/>
        <p:nvPr/>
      </p:nvGrpSpPr>
      <p:grpSpPr>
        <a:xfrm>
          <a:off x="0" y="0"/>
          <a:ext cx="0" cy="0"/>
          <a:chOff x="0" y="0"/>
          <a:chExt cx="0" cy="0"/>
        </a:xfrm>
      </p:grpSpPr>
      <p:sp>
        <p:nvSpPr>
          <p:cNvPr id="7" name="Dowolny kształt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Dowolny kształt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ytuł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pl-PL"/>
              <a:t>Kliknij, aby edytować styl</a:t>
            </a:r>
            <a:endParaRPr kumimoji="0" lang="en-US"/>
          </a:p>
        </p:txBody>
      </p:sp>
      <p:sp>
        <p:nvSpPr>
          <p:cNvPr id="17" name="Podtytuł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a:t>Kliknij, aby edytować styl wzorca podtytułu</a:t>
            </a:r>
            <a:endParaRPr kumimoji="0" lang="en-US"/>
          </a:p>
        </p:txBody>
      </p:sp>
      <p:sp>
        <p:nvSpPr>
          <p:cNvPr id="30" name="Symbol zastępczy daty 29"/>
          <p:cNvSpPr>
            <a:spLocks noGrp="1"/>
          </p:cNvSpPr>
          <p:nvPr>
            <p:ph type="dt" sz="half" idx="10"/>
          </p:nvPr>
        </p:nvSpPr>
        <p:spPr/>
        <p:txBody>
          <a:bodyPr/>
          <a:lstStyle/>
          <a:p>
            <a:fld id="{F7DCBF60-7A9F-426A-B1AE-C8C388A1D4D3}" type="datetimeFigureOut">
              <a:rPr lang="pl-PL" smtClean="0"/>
              <a:pPr/>
              <a:t>14.02.2022</a:t>
            </a:fld>
            <a:endParaRPr lang="pl-PL"/>
          </a:p>
        </p:txBody>
      </p:sp>
      <p:sp>
        <p:nvSpPr>
          <p:cNvPr id="19" name="Symbol zastępczy stopki 18"/>
          <p:cNvSpPr>
            <a:spLocks noGrp="1"/>
          </p:cNvSpPr>
          <p:nvPr>
            <p:ph type="ftr" sz="quarter" idx="11"/>
          </p:nvPr>
        </p:nvSpPr>
        <p:spPr/>
        <p:txBody>
          <a:bodyPr/>
          <a:lstStyle/>
          <a:p>
            <a:endParaRPr lang="pl-PL"/>
          </a:p>
        </p:txBody>
      </p:sp>
      <p:sp>
        <p:nvSpPr>
          <p:cNvPr id="27" name="Symbol zastępczy numeru slajdu 26"/>
          <p:cNvSpPr>
            <a:spLocks noGrp="1"/>
          </p:cNvSpPr>
          <p:nvPr>
            <p:ph type="sldNum" sz="quarter" idx="12"/>
          </p:nvPr>
        </p:nvSpPr>
        <p:spPr/>
        <p:txBody>
          <a:bodyPr/>
          <a:lstStyle/>
          <a:p>
            <a:fld id="{4F354AF1-11EC-49E3-9DD4-8D2BBC155E6C}"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F7DCBF60-7A9F-426A-B1AE-C8C388A1D4D3}" type="datetimeFigureOut">
              <a:rPr lang="pl-PL" smtClean="0"/>
              <a:pPr/>
              <a:t>14.02.2022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F354AF1-11EC-49E3-9DD4-8D2BBC155E6C}"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F7DCBF60-7A9F-426A-B1AE-C8C388A1D4D3}" type="datetimeFigureOut">
              <a:rPr lang="pl-PL" smtClean="0"/>
              <a:pPr/>
              <a:t>14.02.2022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F354AF1-11EC-49E3-9DD4-8D2BBC155E6C}"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lgn="l">
              <a:defRPr/>
            </a:lvl1pPr>
          </a:lstStyle>
          <a:p>
            <a:r>
              <a:rPr kumimoji="0" lang="pl-PL"/>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F7DCBF60-7A9F-426A-B1AE-C8C388A1D4D3}" type="datetimeFigureOut">
              <a:rPr lang="pl-PL" smtClean="0"/>
              <a:pPr/>
              <a:t>14.02.2022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F354AF1-11EC-49E3-9DD4-8D2BBC155E6C}"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2">
        <a:schemeClr val="bg2"/>
      </p:bgRef>
    </p:bg>
    <p:spTree>
      <p:nvGrpSpPr>
        <p:cNvPr id="1" name=""/>
        <p:cNvGrpSpPr/>
        <p:nvPr/>
      </p:nvGrpSpPr>
      <p:grpSpPr>
        <a:xfrm>
          <a:off x="0" y="0"/>
          <a:ext cx="0" cy="0"/>
          <a:chOff x="0" y="0"/>
          <a:chExt cx="0" cy="0"/>
        </a:xfrm>
      </p:grpSpPr>
      <p:sp>
        <p:nvSpPr>
          <p:cNvPr id="7" name="Dowolny kształt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Dowolny kształt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ytuł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pl-PL"/>
              <a:t>Kliknij, aby edytować styl</a:t>
            </a:r>
            <a:endParaRPr kumimoji="0" lang="en-US"/>
          </a:p>
        </p:txBody>
      </p:sp>
      <p:sp>
        <p:nvSpPr>
          <p:cNvPr id="3" name="Symbol zastępczy tekstu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a:t>Kliknij, aby edytować style wzorca tekstu</a:t>
            </a:r>
          </a:p>
        </p:txBody>
      </p:sp>
      <p:sp>
        <p:nvSpPr>
          <p:cNvPr id="4" name="Symbol zastępczy daty 3"/>
          <p:cNvSpPr>
            <a:spLocks noGrp="1"/>
          </p:cNvSpPr>
          <p:nvPr>
            <p:ph type="dt" sz="half" idx="10"/>
          </p:nvPr>
        </p:nvSpPr>
        <p:spPr/>
        <p:txBody>
          <a:bodyPr/>
          <a:lstStyle/>
          <a:p>
            <a:fld id="{F7DCBF60-7A9F-426A-B1AE-C8C388A1D4D3}" type="datetimeFigureOut">
              <a:rPr lang="pl-PL" smtClean="0"/>
              <a:pPr/>
              <a:t>14.02.2022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F354AF1-11EC-49E3-9DD4-8D2BBC155E6C}"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7467600" cy="1143000"/>
          </a:xfrm>
        </p:spPr>
        <p:txBody>
          <a:bodyPr/>
          <a:lstStyle/>
          <a:p>
            <a:r>
              <a:rPr kumimoji="0" lang="pl-PL"/>
              <a:t>Kliknij, aby edytować styl</a:t>
            </a:r>
            <a:endParaRPr kumimoji="0" lang="en-US"/>
          </a:p>
        </p:txBody>
      </p:sp>
      <p:sp>
        <p:nvSpPr>
          <p:cNvPr id="3" name="Symbol zastępczy zawartości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zawartości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Symbol zastępczy daty 4"/>
          <p:cNvSpPr>
            <a:spLocks noGrp="1"/>
          </p:cNvSpPr>
          <p:nvPr>
            <p:ph type="dt" sz="half" idx="10"/>
          </p:nvPr>
        </p:nvSpPr>
        <p:spPr/>
        <p:txBody>
          <a:bodyPr/>
          <a:lstStyle/>
          <a:p>
            <a:fld id="{F7DCBF60-7A9F-426A-B1AE-C8C388A1D4D3}" type="datetimeFigureOut">
              <a:rPr lang="pl-PL" smtClean="0"/>
              <a:pPr/>
              <a:t>14.02.2022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F354AF1-11EC-49E3-9DD4-8D2BBC155E6C}"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nchor="ctr"/>
          <a:lstStyle>
            <a:lvl1pPr>
              <a:defRPr/>
            </a:lvl1pPr>
          </a:lstStyle>
          <a:p>
            <a:r>
              <a:rPr kumimoji="0" lang="pl-PL"/>
              <a:t>Kliknij, aby edytować styl</a:t>
            </a:r>
            <a:endParaRPr kumimoji="0" lang="en-US"/>
          </a:p>
        </p:txBody>
      </p:sp>
      <p:sp>
        <p:nvSpPr>
          <p:cNvPr id="3" name="Symbol zastępczy tekstu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a:t>Kliknij, aby edytować style wzorca tekstu</a:t>
            </a:r>
          </a:p>
        </p:txBody>
      </p:sp>
      <p:sp>
        <p:nvSpPr>
          <p:cNvPr id="4" name="Symbol zastępczy tekstu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a:t>Kliknij, aby edytować style wzorca tekstu</a:t>
            </a:r>
          </a:p>
        </p:txBody>
      </p:sp>
      <p:sp>
        <p:nvSpPr>
          <p:cNvPr id="5" name="Symbol zastępczy zawartości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6" name="Symbol zastępczy zawartości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7" name="Symbol zastępczy daty 6"/>
          <p:cNvSpPr>
            <a:spLocks noGrp="1"/>
          </p:cNvSpPr>
          <p:nvPr>
            <p:ph type="dt" sz="half" idx="10"/>
          </p:nvPr>
        </p:nvSpPr>
        <p:spPr/>
        <p:txBody>
          <a:bodyPr/>
          <a:lstStyle/>
          <a:p>
            <a:fld id="{F7DCBF60-7A9F-426A-B1AE-C8C388A1D4D3}" type="datetimeFigureOut">
              <a:rPr lang="pl-PL" smtClean="0"/>
              <a:pPr/>
              <a:t>14.02.2022</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4F354AF1-11EC-49E3-9DD4-8D2BBC155E6C}"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320"/>
            <a:ext cx="7470648" cy="1143000"/>
          </a:xfrm>
        </p:spPr>
        <p:txBody>
          <a:bodyPr anchor="ctr"/>
          <a:lstStyle>
            <a:lvl1pPr algn="l">
              <a:defRPr sz="4600"/>
            </a:lvl1pPr>
          </a:lstStyle>
          <a:p>
            <a:r>
              <a:rPr kumimoji="0" lang="pl-PL"/>
              <a:t>Kliknij, aby edytować styl</a:t>
            </a:r>
            <a:endParaRPr kumimoji="0" lang="en-US"/>
          </a:p>
        </p:txBody>
      </p:sp>
      <p:sp>
        <p:nvSpPr>
          <p:cNvPr id="7" name="Symbol zastępczy daty 6"/>
          <p:cNvSpPr>
            <a:spLocks noGrp="1"/>
          </p:cNvSpPr>
          <p:nvPr>
            <p:ph type="dt" sz="half" idx="10"/>
          </p:nvPr>
        </p:nvSpPr>
        <p:spPr/>
        <p:txBody>
          <a:bodyPr/>
          <a:lstStyle/>
          <a:p>
            <a:fld id="{F7DCBF60-7A9F-426A-B1AE-C8C388A1D4D3}" type="datetimeFigureOut">
              <a:rPr lang="pl-PL" smtClean="0"/>
              <a:pPr/>
              <a:t>14.02.2022</a:t>
            </a:fld>
            <a:endParaRPr lang="pl-PL"/>
          </a:p>
        </p:txBody>
      </p:sp>
      <p:sp>
        <p:nvSpPr>
          <p:cNvPr id="8" name="Symbol zastępczy numeru slajdu 7"/>
          <p:cNvSpPr>
            <a:spLocks noGrp="1"/>
          </p:cNvSpPr>
          <p:nvPr>
            <p:ph type="sldNum" sz="quarter" idx="11"/>
          </p:nvPr>
        </p:nvSpPr>
        <p:spPr/>
        <p:txBody>
          <a:bodyPr/>
          <a:lstStyle/>
          <a:p>
            <a:fld id="{4F354AF1-11EC-49E3-9DD4-8D2BBC155E6C}" type="slidenum">
              <a:rPr lang="pl-PL" smtClean="0"/>
              <a:pPr/>
              <a:t>‹#›</a:t>
            </a:fld>
            <a:endParaRPr lang="pl-PL"/>
          </a:p>
        </p:txBody>
      </p:sp>
      <p:sp>
        <p:nvSpPr>
          <p:cNvPr id="9" name="Symbol zastępczy stopki 8"/>
          <p:cNvSpPr>
            <a:spLocks noGrp="1"/>
          </p:cNvSpPr>
          <p:nvPr>
            <p:ph type="ftr" sz="quarter" idx="12"/>
          </p:nvPr>
        </p:nvSpPr>
        <p:spPr/>
        <p:txBody>
          <a:bodyPr/>
          <a:lstStyle/>
          <a:p>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7DCBF60-7A9F-426A-B1AE-C8C388A1D4D3}" type="datetimeFigureOut">
              <a:rPr lang="pl-PL" smtClean="0"/>
              <a:pPr/>
              <a:t>14.02.2022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4F354AF1-11EC-49E3-9DD4-8D2BBC155E6C}"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pl-PL"/>
              <a:t>Kliknij, aby edytować styl</a:t>
            </a:r>
            <a:endParaRPr kumimoji="0" lang="en-US"/>
          </a:p>
        </p:txBody>
      </p:sp>
      <p:sp>
        <p:nvSpPr>
          <p:cNvPr id="3" name="Symbol zastępczy tekstu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a:t>Kliknij, aby edytować style wzorca tekstu</a:t>
            </a:r>
          </a:p>
        </p:txBody>
      </p:sp>
      <p:sp>
        <p:nvSpPr>
          <p:cNvPr id="4" name="Symbol zastępczy zawartości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Symbol zastępczy daty 4"/>
          <p:cNvSpPr>
            <a:spLocks noGrp="1"/>
          </p:cNvSpPr>
          <p:nvPr>
            <p:ph type="dt" sz="half" idx="10"/>
          </p:nvPr>
        </p:nvSpPr>
        <p:spPr/>
        <p:txBody>
          <a:bodyPr/>
          <a:lstStyle/>
          <a:p>
            <a:fld id="{F7DCBF60-7A9F-426A-B1AE-C8C388A1D4D3}" type="datetimeFigureOut">
              <a:rPr lang="pl-PL" smtClean="0"/>
              <a:pPr/>
              <a:t>14.02.2022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a:xfrm>
            <a:off x="8156448" y="6422064"/>
            <a:ext cx="762000" cy="365125"/>
          </a:xfrm>
        </p:spPr>
        <p:txBody>
          <a:bodyPr/>
          <a:lstStyle/>
          <a:p>
            <a:fld id="{4F354AF1-11EC-49E3-9DD4-8D2BBC155E6C}"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pl-PL"/>
              <a:t>Kliknij, aby edytować styl</a:t>
            </a:r>
            <a:endParaRPr kumimoji="0" lang="en-US"/>
          </a:p>
        </p:txBody>
      </p:sp>
      <p:sp>
        <p:nvSpPr>
          <p:cNvPr id="3" name="Symbol zastępczy obrazu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pl-PL"/>
              <a:t>Kliknij ikonę, aby dodać obraz</a:t>
            </a:r>
            <a:endParaRPr kumimoji="0" lang="en-US" dirty="0"/>
          </a:p>
        </p:txBody>
      </p:sp>
      <p:sp>
        <p:nvSpPr>
          <p:cNvPr id="4" name="Symbol zastępczy tekstu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pl-PL"/>
              <a:t>Kliknij, aby edytować style wzorca tekstu</a:t>
            </a:r>
          </a:p>
        </p:txBody>
      </p:sp>
      <p:sp>
        <p:nvSpPr>
          <p:cNvPr id="5" name="Symbol zastępczy daty 4"/>
          <p:cNvSpPr>
            <a:spLocks noGrp="1"/>
          </p:cNvSpPr>
          <p:nvPr>
            <p:ph type="dt" sz="half" idx="10"/>
          </p:nvPr>
        </p:nvSpPr>
        <p:spPr>
          <a:xfrm>
            <a:off x="457200" y="6422064"/>
            <a:ext cx="2133600" cy="365125"/>
          </a:xfrm>
        </p:spPr>
        <p:txBody>
          <a:bodyPr/>
          <a:lstStyle/>
          <a:p>
            <a:fld id="{F7DCBF60-7A9F-426A-B1AE-C8C388A1D4D3}" type="datetimeFigureOut">
              <a:rPr lang="pl-PL" smtClean="0"/>
              <a:pPr/>
              <a:t>14.02.2022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F354AF1-11EC-49E3-9DD4-8D2BBC155E6C}"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Dowolny kształt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Dowolny kształt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Symbol zastępczy tytułu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pl-PL"/>
              <a:t>Kliknij, aby edytować styl</a:t>
            </a:r>
            <a:endParaRPr kumimoji="0" lang="en-US"/>
          </a:p>
        </p:txBody>
      </p:sp>
      <p:sp>
        <p:nvSpPr>
          <p:cNvPr id="30" name="Symbol zastępczy tekstu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pl-PL"/>
              <a:t>Kliknij, aby edytować style wzorca tekstu</a:t>
            </a:r>
          </a:p>
          <a:p>
            <a:pPr lvl="1" eaLnBrk="1" latinLnBrk="0" hangingPunct="1"/>
            <a:r>
              <a:rPr kumimoji="0" lang="pl-PL"/>
              <a:t>Drugi poziom</a:t>
            </a:r>
          </a:p>
          <a:p>
            <a:pPr lvl="2" eaLnBrk="1" latinLnBrk="0" hangingPunct="1"/>
            <a:r>
              <a:rPr kumimoji="0" lang="pl-PL"/>
              <a:t>Trzeci poziom</a:t>
            </a:r>
          </a:p>
          <a:p>
            <a:pPr lvl="3" eaLnBrk="1" latinLnBrk="0" hangingPunct="1"/>
            <a:r>
              <a:rPr kumimoji="0" lang="pl-PL"/>
              <a:t>Czwarty poziom</a:t>
            </a:r>
          </a:p>
          <a:p>
            <a:pPr lvl="4" eaLnBrk="1" latinLnBrk="0" hangingPunct="1"/>
            <a:r>
              <a:rPr kumimoji="0" lang="pl-PL"/>
              <a:t>Piąty poziom</a:t>
            </a:r>
            <a:endParaRPr kumimoji="0" lang="en-US"/>
          </a:p>
        </p:txBody>
      </p:sp>
      <p:sp>
        <p:nvSpPr>
          <p:cNvPr id="10" name="Symbol zastępczy daty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F7DCBF60-7A9F-426A-B1AE-C8C388A1D4D3}" type="datetimeFigureOut">
              <a:rPr lang="pl-PL" smtClean="0"/>
              <a:pPr/>
              <a:t>14.02.2022</a:t>
            </a:fld>
            <a:endParaRPr lang="pl-PL"/>
          </a:p>
        </p:txBody>
      </p:sp>
      <p:sp>
        <p:nvSpPr>
          <p:cNvPr id="22" name="Symbol zastępczy stopki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pl-PL"/>
          </a:p>
        </p:txBody>
      </p:sp>
      <p:sp>
        <p:nvSpPr>
          <p:cNvPr id="18" name="Symbol zastępczy numeru slajdu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4F354AF1-11EC-49E3-9DD4-8D2BBC155E6C}" type="slidenum">
              <a:rPr lang="pl-PL" smtClean="0"/>
              <a:pPr/>
              <a:t>‹#›</a:t>
            </a:fld>
            <a:endParaRPr lang="pl-PL"/>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medonet.pl/psyche,psychoterapia-psychodynamiczna---dla-kogo--na-czym-polega--jakie-sa-jej-efekty,artykul,1733965.html" TargetMode="External"/><Relationship Id="rId2" Type="http://schemas.openxmlformats.org/officeDocument/2006/relationships/hyperlink" Target="https://www.medonet.pl/zdrowie,psychoterapia-poznawczo-behawioralna---przebieg--cwiczenia--skutecznosc,artykul,1730871.html" TargetMode="Externa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dimedic.eu/pl/wiedza/stany-lekowe-objawy-przyczyny-leczenie-co-to-takiego"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hyperlink" Target="https://www.profilaktykawmalopolsce.pl/leczenie-depresji-zapobieganie-leczenie" TargetMode="External"/><Relationship Id="rId3" Type="http://schemas.openxmlformats.org/officeDocument/2006/relationships/hyperlink" Target="https://medicana.pl/w-jakich-chorobach-mozna-stosowac-medyczna-marihuane/depresja-przyczyny-objawy-rodzaje-leczenie/?gclid=EAIaIQobChMI0-er3_up9AIVQEaRBR3glwJLEAAYASAAEgLJRfD_BwE" TargetMode="External"/><Relationship Id="rId7" Type="http://schemas.openxmlformats.org/officeDocument/2006/relationships/hyperlink" Target="https://dimedic.eu/pl/wiedza/rodzaje-depresji-i-stopnie-objawy-typowe-i-nietypowe" TargetMode="External"/><Relationship Id="rId2" Type="http://schemas.openxmlformats.org/officeDocument/2006/relationships/hyperlink" Target="https://dimedic.eu/pl/wiedza/depresja-nastolatkow-jak-rozpoznac-objawy-u-mlodziezy?fbclid=IwAR326qqIXJKnlFtDbLgzFDsQ0G6mFpDD3ZxY91tF2YKJvE_y_9R2Ym3Sfo8" TargetMode="External"/><Relationship Id="rId1" Type="http://schemas.openxmlformats.org/officeDocument/2006/relationships/slideLayout" Target="../slideLayouts/slideLayout2.xml"/><Relationship Id="rId6" Type="http://schemas.openxmlformats.org/officeDocument/2006/relationships/hyperlink" Target="https://zdrowie.parenting.pl/jakie-sa-rodzaje-depresji" TargetMode="External"/><Relationship Id="rId5" Type="http://schemas.openxmlformats.org/officeDocument/2006/relationships/hyperlink" Target="https://www.medonet.pl/choroby-od-a-do-z/choroby-i-zaburzenia-psychiczne,depresja---objawy--leczenie--przyczyny-i-rodzaje-depresji,artykul,1597611.html" TargetMode="External"/><Relationship Id="rId4" Type="http://schemas.openxmlformats.org/officeDocument/2006/relationships/hyperlink" Target="https://www.wapteka.pl/blog/artykul/depresja-jakie-sa-przyczyny-i-objawy-oraz-jak-leczyc-jakie-sa-rodzaje-depresji"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hyperlink" Target="https://www.medonet.pl/zdrowie,stres---przyczyny--objawy--metody-zapobiegania,artykul,1729062.html" TargetMode="External"/><Relationship Id="rId2" Type="http://schemas.openxmlformats.org/officeDocument/2006/relationships/hyperlink" Target="https://www.medonet.pl/choroby-od-a-do-z/najczestsze-objawy-chorobowe,zaburzenia-laknienia--apetytu-,artykul,1577473.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medonet.pl/psyche/psychologia,psychoterapia-humanistyczna---na-czym-polega-,artykul,86939648.html" TargetMode="External"/><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p:txBody>
          <a:bodyPr/>
          <a:lstStyle/>
          <a:p>
            <a:endParaRPr lang="pl-PL"/>
          </a:p>
        </p:txBody>
      </p:sp>
      <p:pic>
        <p:nvPicPr>
          <p:cNvPr id="11266" name="Picture 2" descr="Depresja, choroba śmiertelna – czym jest i jakie daje objawy? | Zdrowie  Radio ZET"/>
          <p:cNvPicPr>
            <a:picLocks noChangeAspect="1" noChangeArrowheads="1"/>
          </p:cNvPicPr>
          <p:nvPr/>
        </p:nvPicPr>
        <p:blipFill>
          <a:blip r:embed="rId2"/>
          <a:srcRect/>
          <a:stretch>
            <a:fillRect/>
          </a:stretch>
        </p:blipFill>
        <p:spPr bwMode="auto">
          <a:xfrm>
            <a:off x="-1214478" y="0"/>
            <a:ext cx="10929982" cy="6858000"/>
          </a:xfrm>
          <a:prstGeom prst="rect">
            <a:avLst/>
          </a:prstGeom>
          <a:noFill/>
        </p:spPr>
      </p:pic>
      <p:sp>
        <p:nvSpPr>
          <p:cNvPr id="6" name="Prostokąt 5"/>
          <p:cNvSpPr/>
          <p:nvPr/>
        </p:nvSpPr>
        <p:spPr>
          <a:xfrm>
            <a:off x="0" y="714356"/>
            <a:ext cx="4643470" cy="1015663"/>
          </a:xfrm>
          <a:prstGeom prst="rect">
            <a:avLst/>
          </a:prstGeom>
          <a:noFill/>
        </p:spPr>
        <p:txBody>
          <a:bodyPr wrap="square" lIns="91440" tIns="45720" rIns="91440" bIns="45720">
            <a:spAutoFit/>
          </a:bodyPr>
          <a:lstStyle/>
          <a:p>
            <a:pPr algn="ctr"/>
            <a:r>
              <a:rPr lang="pl-PL" sz="6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Depresja</a:t>
            </a:r>
          </a:p>
        </p:txBody>
      </p:sp>
      <p:sp>
        <p:nvSpPr>
          <p:cNvPr id="7" name="Prostokąt 6"/>
          <p:cNvSpPr/>
          <p:nvPr/>
        </p:nvSpPr>
        <p:spPr>
          <a:xfrm>
            <a:off x="-142908" y="1643050"/>
            <a:ext cx="4857752" cy="1754326"/>
          </a:xfrm>
          <a:prstGeom prst="rect">
            <a:avLst/>
          </a:prstGeom>
          <a:noFill/>
        </p:spPr>
        <p:txBody>
          <a:bodyPr wrap="square" lIns="91440" tIns="45720" rIns="91440" bIns="45720">
            <a:spAutoFit/>
          </a:bodyPr>
          <a:lstStyle/>
          <a:p>
            <a:pPr algn="ctr"/>
            <a:r>
              <a:rPr lang="pl-PL"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Czym jest?, Przez co powstaje?, </a:t>
            </a:r>
            <a:r>
              <a:rPr lang="pl-PL"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Jakie są objawy?,</a:t>
            </a:r>
          </a:p>
          <a:p>
            <a:pPr algn="ctr"/>
            <a:r>
              <a:rPr lang="pl-PL"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 Jak jej zapobiegać?, </a:t>
            </a:r>
          </a:p>
          <a:p>
            <a:pPr algn="ctr"/>
            <a:r>
              <a:rPr lang="pl-PL"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Co, lub kto może pomóc w zwalczaniu tej choroby? Jak pomóc osobie z depresją?</a:t>
            </a:r>
            <a:endParaRPr lang="pl-PL"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endParaRPr>
          </a:p>
        </p:txBody>
      </p:sp>
      <p:pic>
        <p:nvPicPr>
          <p:cNvPr id="11268" name="Picture 4" descr="Mam depresję | Co to jest depresja, jakie ma objawy i przyczyny?"/>
          <p:cNvPicPr>
            <a:picLocks noChangeAspect="1" noChangeArrowheads="1"/>
          </p:cNvPicPr>
          <p:nvPr/>
        </p:nvPicPr>
        <p:blipFill>
          <a:blip r:embed="rId3">
            <a:clrChange>
              <a:clrFrom>
                <a:srgbClr val="66A1FD"/>
              </a:clrFrom>
              <a:clrTo>
                <a:srgbClr val="66A1FD">
                  <a:alpha val="0"/>
                </a:srgbClr>
              </a:clrTo>
            </a:clrChange>
          </a:blip>
          <a:srcRect/>
          <a:stretch>
            <a:fillRect/>
          </a:stretch>
        </p:blipFill>
        <p:spPr bwMode="auto">
          <a:xfrm flipH="1">
            <a:off x="-1143040" y="4000500"/>
            <a:ext cx="6667500" cy="2857500"/>
          </a:xfrm>
          <a:prstGeom prst="rect">
            <a:avLst/>
          </a:prstGeom>
          <a:noFill/>
        </p:spPr>
      </p:pic>
      <p:sp>
        <p:nvSpPr>
          <p:cNvPr id="9" name="Prostokąt 8"/>
          <p:cNvSpPr/>
          <p:nvPr/>
        </p:nvSpPr>
        <p:spPr>
          <a:xfrm>
            <a:off x="6572264" y="5934670"/>
            <a:ext cx="3286116" cy="923330"/>
          </a:xfrm>
          <a:prstGeom prst="rect">
            <a:avLst/>
          </a:prstGeom>
          <a:noFill/>
        </p:spPr>
        <p:txBody>
          <a:bodyPr wrap="square" lIns="91440" tIns="45720" rIns="91440" bIns="45720">
            <a:spAutoFit/>
          </a:bodyPr>
          <a:lstStyle/>
          <a:p>
            <a:pPr algn="ctr"/>
            <a:r>
              <a:rPr lang="pl-PL" cap="none" spc="0" dirty="0">
                <a:ln w="17780" cmpd="sng">
                  <a:solidFill>
                    <a:srgbClr val="FFFFFF"/>
                  </a:solidFill>
                  <a:prstDash val="solid"/>
                  <a:miter lim="800000"/>
                </a:ln>
                <a:solidFill>
                  <a:schemeClr val="bg1"/>
                </a:solidFill>
                <a:latin typeface="Book Antiqua" pitchFamily="18" charset="0"/>
              </a:rPr>
              <a:t>Prezentacje wykonały: </a:t>
            </a:r>
          </a:p>
          <a:p>
            <a:pPr algn="ctr"/>
            <a:r>
              <a:rPr lang="pl-PL" dirty="0">
                <a:ln w="17780" cmpd="sng">
                  <a:solidFill>
                    <a:srgbClr val="FFFFFF"/>
                  </a:solidFill>
                  <a:prstDash val="solid"/>
                  <a:miter lim="800000"/>
                </a:ln>
                <a:solidFill>
                  <a:schemeClr val="bg1"/>
                </a:solidFill>
                <a:latin typeface="Book Antiqua" pitchFamily="18" charset="0"/>
              </a:rPr>
              <a:t>Oliwia Bodziony,</a:t>
            </a:r>
          </a:p>
          <a:p>
            <a:pPr algn="ctr"/>
            <a:r>
              <a:rPr lang="pl-PL" cap="none" spc="0" dirty="0">
                <a:ln w="17780" cmpd="sng">
                  <a:solidFill>
                    <a:srgbClr val="FFFFFF"/>
                  </a:solidFill>
                  <a:prstDash val="solid"/>
                  <a:miter lim="800000"/>
                </a:ln>
                <a:solidFill>
                  <a:schemeClr val="bg1"/>
                </a:solidFill>
                <a:latin typeface="Book Antiqua" pitchFamily="18" charset="0"/>
              </a:rPr>
              <a:t>Gabriela Litwińska</a:t>
            </a:r>
            <a:r>
              <a:rPr lang="pl-PL" cap="none" spc="0">
                <a:ln w="17780" cmpd="sng">
                  <a:solidFill>
                    <a:srgbClr val="FFFFFF"/>
                  </a:solidFill>
                  <a:prstDash val="solid"/>
                  <a:miter lim="800000"/>
                </a:ln>
                <a:solidFill>
                  <a:schemeClr val="bg1"/>
                </a:solidFill>
                <a:latin typeface="Book Antiqua" pitchFamily="18" charset="0"/>
              </a:rPr>
              <a:t>, kl. </a:t>
            </a:r>
            <a:r>
              <a:rPr lang="pl-PL" cap="none" spc="0" dirty="0">
                <a:ln w="17780" cmpd="sng">
                  <a:solidFill>
                    <a:srgbClr val="FFFFFF"/>
                  </a:solidFill>
                  <a:prstDash val="solid"/>
                  <a:miter lim="800000"/>
                </a:ln>
                <a:solidFill>
                  <a:schemeClr val="bg1"/>
                </a:solidFill>
                <a:latin typeface="Book Antiqua" pitchFamily="18" charset="0"/>
              </a:rPr>
              <a:t>1e</a:t>
            </a:r>
          </a:p>
        </p:txBody>
      </p:sp>
    </p:spTree>
  </p:cSld>
  <p:clrMapOvr>
    <a:masterClrMapping/>
  </p:clrMapOvr>
  <p:transition>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0034" y="0"/>
            <a:ext cx="7467600" cy="1143000"/>
          </a:xfrm>
        </p:spPr>
        <p:txBody>
          <a:bodyPr/>
          <a:lstStyle/>
          <a:p>
            <a:r>
              <a:rPr lang="pl-PL" dirty="0"/>
              <a:t>Jakie są objawy depresji?</a:t>
            </a:r>
          </a:p>
        </p:txBody>
      </p:sp>
      <p:sp>
        <p:nvSpPr>
          <p:cNvPr id="3" name="Symbol zastępczy zawartości 2"/>
          <p:cNvSpPr>
            <a:spLocks noGrp="1"/>
          </p:cNvSpPr>
          <p:nvPr>
            <p:ph idx="1"/>
          </p:nvPr>
        </p:nvSpPr>
        <p:spPr>
          <a:xfrm>
            <a:off x="0" y="1285860"/>
            <a:ext cx="8858312" cy="4929222"/>
          </a:xfrm>
        </p:spPr>
        <p:txBody>
          <a:bodyPr>
            <a:normAutofit fontScale="47500" lnSpcReduction="20000"/>
          </a:bodyPr>
          <a:lstStyle/>
          <a:p>
            <a:pPr>
              <a:buNone/>
            </a:pPr>
            <a:r>
              <a:rPr lang="pl-PL" dirty="0"/>
              <a:t>	Aby rozpoznać depresję, musi być spełniony przynajmniej jeden z poniższych głównych kryteriów rozpoznania: obecność obniżonego (depresyjnego) </a:t>
            </a:r>
            <a:r>
              <a:rPr lang="pl-PL" u="sng" dirty="0">
                <a:solidFill>
                  <a:srgbClr val="009999"/>
                </a:solidFill>
              </a:rPr>
              <a:t>nastroju i/lub wyraźnie zmniejszenie zainteresowania wszystkimi czynnościami dnia codziennego</a:t>
            </a:r>
            <a:r>
              <a:rPr lang="pl-PL" dirty="0"/>
              <a:t>. Objawy te muszą występować prawie codziennie, przez większą część dnia ponad dwa tygodnie.</a:t>
            </a:r>
          </a:p>
          <a:p>
            <a:pPr>
              <a:buNone/>
            </a:pPr>
            <a:endParaRPr lang="pl-PL" dirty="0"/>
          </a:p>
          <a:p>
            <a:pPr>
              <a:buNone/>
            </a:pPr>
            <a:r>
              <a:rPr lang="pl-PL" dirty="0"/>
              <a:t>	Depresja to stan, </a:t>
            </a:r>
            <a:r>
              <a:rPr lang="pl-PL" u="sng" dirty="0">
                <a:solidFill>
                  <a:srgbClr val="009999"/>
                </a:solidFill>
              </a:rPr>
              <a:t>który pojawia się niespostrzeżenie</a:t>
            </a:r>
            <a:r>
              <a:rPr lang="pl-PL" dirty="0"/>
              <a:t>. Człowiek powoli traci poczucie sensu, staje się bierny, nie wykazuje ochoty na żadną aktywność i jedyne, czego pragnie to samotność. Człowiek ma poczucie niezrozumienia przez bliskich, wszystko, co do tej pory przynosiło nam radość, </a:t>
            </a:r>
            <a:r>
              <a:rPr lang="pl-PL" u="sng" dirty="0">
                <a:solidFill>
                  <a:srgbClr val="009999"/>
                </a:solidFill>
              </a:rPr>
              <a:t>jest dla nas obojętne. </a:t>
            </a:r>
          </a:p>
          <a:p>
            <a:pPr>
              <a:buNone/>
            </a:pPr>
            <a:r>
              <a:rPr lang="pl-PL" dirty="0"/>
              <a:t>	</a:t>
            </a:r>
          </a:p>
          <a:p>
            <a:pPr>
              <a:buNone/>
            </a:pPr>
            <a:endParaRPr lang="pl-PL" dirty="0"/>
          </a:p>
          <a:p>
            <a:r>
              <a:rPr lang="pl-PL" b="1" dirty="0"/>
              <a:t>Objawy cielesne depresji:</a:t>
            </a:r>
            <a:endParaRPr lang="pl-PL" dirty="0"/>
          </a:p>
          <a:p>
            <a:pPr marL="550926" indent="-514350">
              <a:buFont typeface="+mj-lt"/>
              <a:buAutoNum type="alphaLcParenR"/>
            </a:pPr>
            <a:r>
              <a:rPr lang="pl-PL" dirty="0"/>
              <a:t>zaburzenia miesiączkowania, </a:t>
            </a:r>
          </a:p>
          <a:p>
            <a:pPr marL="550926" indent="-514350">
              <a:buFont typeface="+mj-lt"/>
              <a:buAutoNum type="alphaLcParenR"/>
            </a:pPr>
            <a:r>
              <a:rPr lang="pl-PL" dirty="0"/>
              <a:t>bezsenność, </a:t>
            </a:r>
          </a:p>
          <a:p>
            <a:pPr marL="550926" indent="-514350">
              <a:buFont typeface="+mj-lt"/>
              <a:buAutoNum type="alphaLcParenR"/>
            </a:pPr>
            <a:r>
              <a:rPr lang="pl-PL" dirty="0"/>
              <a:t>duża potrzeba snu, </a:t>
            </a:r>
          </a:p>
          <a:p>
            <a:pPr marL="550926" indent="-514350">
              <a:buFont typeface="+mj-lt"/>
              <a:buAutoNum type="alphaLcParenR"/>
            </a:pPr>
            <a:r>
              <a:rPr lang="pl-PL" dirty="0"/>
              <a:t>spadek lub wzrost wagi, </a:t>
            </a:r>
          </a:p>
          <a:p>
            <a:pPr marL="550926" indent="-514350">
              <a:buFont typeface="+mj-lt"/>
              <a:buAutoNum type="alphaLcParenR"/>
            </a:pPr>
            <a:r>
              <a:rPr lang="pl-PL" dirty="0"/>
              <a:t>Migreny, </a:t>
            </a:r>
          </a:p>
          <a:p>
            <a:pPr marL="550926" indent="-514350">
              <a:buFont typeface="+mj-lt"/>
              <a:buAutoNum type="alphaLcParenR"/>
            </a:pPr>
            <a:r>
              <a:rPr lang="pl-PL" dirty="0"/>
              <a:t>zmniejszone libido, </a:t>
            </a:r>
          </a:p>
          <a:p>
            <a:pPr marL="550926" indent="-514350">
              <a:buFont typeface="+mj-lt"/>
              <a:buAutoNum type="alphaLcParenR"/>
            </a:pPr>
            <a:r>
              <a:rPr lang="pl-PL" dirty="0"/>
              <a:t>brak apetytu, </a:t>
            </a:r>
          </a:p>
          <a:p>
            <a:pPr marL="550926" indent="-514350">
              <a:buFont typeface="+mj-lt"/>
              <a:buAutoNum type="alphaLcParenR"/>
            </a:pPr>
            <a:r>
              <a:rPr lang="pl-PL" dirty="0"/>
              <a:t>nadmierny apetyt, </a:t>
            </a:r>
          </a:p>
          <a:p>
            <a:pPr marL="550926" indent="-514350">
              <a:buFont typeface="+mj-lt"/>
              <a:buAutoNum type="alphaLcParenR"/>
            </a:pPr>
            <a:r>
              <a:rPr lang="pl-PL" dirty="0"/>
              <a:t>suchość w gardle, </a:t>
            </a:r>
          </a:p>
          <a:p>
            <a:pPr marL="550926" indent="-514350">
              <a:buFont typeface="+mj-lt"/>
              <a:buAutoNum type="alphaLcParenR"/>
            </a:pPr>
            <a:r>
              <a:rPr lang="pl-PL" dirty="0"/>
              <a:t>ciągłe zmęczenie. </a:t>
            </a:r>
          </a:p>
          <a:p>
            <a:pPr marL="550926" indent="-514350">
              <a:buFont typeface="+mj-lt"/>
              <a:buAutoNum type="alphaLcParenR"/>
            </a:pPr>
            <a:endParaRPr lang="pl-PL" dirty="0"/>
          </a:p>
        </p:txBody>
      </p:sp>
      <p:sp>
        <p:nvSpPr>
          <p:cNvPr id="6" name="Symbol zastępczy zawartości 2"/>
          <p:cNvSpPr txBox="1">
            <a:spLocks/>
          </p:cNvSpPr>
          <p:nvPr/>
        </p:nvSpPr>
        <p:spPr>
          <a:xfrm>
            <a:off x="3786182" y="3214686"/>
            <a:ext cx="5000660" cy="3500438"/>
          </a:xfrm>
          <a:prstGeom prst="rect">
            <a:avLst/>
          </a:prstGeom>
        </p:spPr>
        <p:txBody>
          <a:bodyPr vert="horz">
            <a:normAutofit fontScale="85000" lnSpcReduction="20000"/>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pl-PL" sz="1600" b="1" i="0" u="none" strike="noStrike" kern="1200" cap="none" spc="0" normalizeH="0" baseline="0" noProof="0" dirty="0">
                <a:ln>
                  <a:noFill/>
                </a:ln>
                <a:solidFill>
                  <a:schemeClr val="tx1"/>
                </a:solidFill>
                <a:effectLst/>
                <a:uLnTx/>
                <a:uFillTx/>
                <a:latin typeface="+mn-lt"/>
                <a:ea typeface="+mn-ea"/>
                <a:cs typeface="+mn-cs"/>
              </a:rPr>
              <a:t>Grupa pierwsza (należy spełnić minimum dwa czynniki):</a:t>
            </a:r>
            <a:endParaRPr kumimoji="0" lang="pl-PL" sz="1600" b="0" i="0" u="none" strike="noStrike" kern="1200" cap="none" spc="0" normalizeH="0" baseline="0" noProof="0" dirty="0">
              <a:ln>
                <a:noFill/>
              </a:ln>
              <a:solidFill>
                <a:schemeClr val="tx1"/>
              </a:solidFill>
              <a:effectLst/>
              <a:uLnTx/>
              <a:uFillTx/>
              <a:latin typeface="+mn-lt"/>
              <a:ea typeface="+mn-ea"/>
              <a:cs typeface="+mn-cs"/>
            </a:endParaRPr>
          </a:p>
          <a:p>
            <a:pPr marL="550926" marR="0" lvl="0" indent="-514350" algn="l" defTabSz="914400" rtl="0" eaLnBrk="1" fontAlgn="auto" latinLnBrk="0" hangingPunct="1">
              <a:lnSpc>
                <a:spcPct val="100000"/>
              </a:lnSpc>
              <a:spcBef>
                <a:spcPct val="20000"/>
              </a:spcBef>
              <a:spcAft>
                <a:spcPts val="0"/>
              </a:spcAft>
              <a:buClr>
                <a:schemeClr val="accent1"/>
              </a:buClr>
              <a:buSzPct val="80000"/>
              <a:buFont typeface="+mj-lt"/>
              <a:buAutoNum type="alphaLcParenR"/>
              <a:tabLst/>
              <a:defRPr/>
            </a:pPr>
            <a:r>
              <a:rPr kumimoji="0" lang="pl-PL" sz="1600" b="0" i="0" u="none" strike="noStrike" kern="1200" cap="none" spc="0" normalizeH="0" baseline="0" noProof="0" dirty="0">
                <a:ln>
                  <a:noFill/>
                </a:ln>
                <a:solidFill>
                  <a:schemeClr val="tx1"/>
                </a:solidFill>
                <a:effectLst/>
                <a:uLnTx/>
                <a:uFillTx/>
                <a:latin typeface="+mn-lt"/>
                <a:ea typeface="+mn-ea"/>
                <a:cs typeface="+mn-cs"/>
              </a:rPr>
              <a:t>ciągłe złe samopoczucie, brak humoru; </a:t>
            </a:r>
          </a:p>
          <a:p>
            <a:pPr marL="550926" marR="0" lvl="0" indent="-514350" algn="l" defTabSz="914400" rtl="0" eaLnBrk="1" fontAlgn="auto" latinLnBrk="0" hangingPunct="1">
              <a:lnSpc>
                <a:spcPct val="100000"/>
              </a:lnSpc>
              <a:spcBef>
                <a:spcPct val="20000"/>
              </a:spcBef>
              <a:spcAft>
                <a:spcPts val="0"/>
              </a:spcAft>
              <a:buClr>
                <a:schemeClr val="accent1"/>
              </a:buClr>
              <a:buSzPct val="80000"/>
              <a:buFont typeface="+mj-lt"/>
              <a:buAutoNum type="alphaLcParenR"/>
              <a:tabLst/>
              <a:defRPr/>
            </a:pPr>
            <a:r>
              <a:rPr kumimoji="0" lang="pl-PL" sz="1600" b="0" i="0" u="none" strike="noStrike" kern="1200" cap="none" spc="0" normalizeH="0" baseline="0" noProof="0" dirty="0">
                <a:ln>
                  <a:noFill/>
                </a:ln>
                <a:solidFill>
                  <a:schemeClr val="tx1"/>
                </a:solidFill>
                <a:effectLst/>
                <a:uLnTx/>
                <a:uFillTx/>
                <a:latin typeface="+mn-lt"/>
                <a:ea typeface="+mn-ea"/>
                <a:cs typeface="+mn-cs"/>
              </a:rPr>
              <a:t>utrata zainteresowań i przeżywania przyjemności; </a:t>
            </a:r>
          </a:p>
          <a:p>
            <a:pPr marL="550926" marR="0" lvl="0" indent="-514350" algn="l" defTabSz="914400" rtl="0" eaLnBrk="1" fontAlgn="auto" latinLnBrk="0" hangingPunct="1">
              <a:lnSpc>
                <a:spcPct val="100000"/>
              </a:lnSpc>
              <a:spcBef>
                <a:spcPct val="20000"/>
              </a:spcBef>
              <a:spcAft>
                <a:spcPts val="0"/>
              </a:spcAft>
              <a:buClr>
                <a:schemeClr val="accent1"/>
              </a:buClr>
              <a:buSzPct val="80000"/>
              <a:buFont typeface="+mj-lt"/>
              <a:buAutoNum type="alphaLcParenR"/>
              <a:tabLst/>
              <a:defRPr/>
            </a:pPr>
            <a:r>
              <a:rPr kumimoji="0" lang="pl-PL" sz="1600" b="0" i="0" u="none" strike="noStrike" kern="1200" cap="none" spc="0" normalizeH="0" baseline="0" noProof="0" dirty="0">
                <a:ln>
                  <a:noFill/>
                </a:ln>
                <a:solidFill>
                  <a:schemeClr val="tx1"/>
                </a:solidFill>
                <a:effectLst/>
                <a:uLnTx/>
                <a:uFillTx/>
                <a:latin typeface="+mn-lt"/>
                <a:ea typeface="+mn-ea"/>
                <a:cs typeface="+mn-cs"/>
              </a:rPr>
              <a:t>większe niż dotychczas zmęczenie. </a:t>
            </a:r>
          </a:p>
          <a:p>
            <a:pPr marL="550926" marR="0" lvl="0" indent="-514350" algn="l" defTabSz="914400" rtl="0" eaLnBrk="1" fontAlgn="auto" latinLnBrk="0" hangingPunct="1">
              <a:lnSpc>
                <a:spcPct val="100000"/>
              </a:lnSpc>
              <a:spcBef>
                <a:spcPct val="20000"/>
              </a:spcBef>
              <a:spcAft>
                <a:spcPts val="0"/>
              </a:spcAft>
              <a:buClr>
                <a:schemeClr val="accent1"/>
              </a:buClr>
              <a:buSzPct val="80000"/>
              <a:tabLst/>
              <a:defRPr/>
            </a:pPr>
            <a:endParaRPr kumimoji="0" lang="pl-PL" sz="1600" b="0" i="0" u="none" strike="noStrike" kern="1200" cap="none" spc="0" normalizeH="0" baseline="0" noProof="0" dirty="0">
              <a:ln>
                <a:noFill/>
              </a:ln>
              <a:solidFill>
                <a:schemeClr val="tx1"/>
              </a:solidFill>
              <a:effectLst/>
              <a:uLnTx/>
              <a:uFillTx/>
              <a:latin typeface="+mn-lt"/>
              <a:ea typeface="+mn-ea"/>
              <a:cs typeface="+mn-cs"/>
            </a:endParaRPr>
          </a:p>
          <a:p>
            <a:pPr marL="420624" lvl="0" indent="-384048">
              <a:spcBef>
                <a:spcPct val="20000"/>
              </a:spcBef>
              <a:buClr>
                <a:schemeClr val="accent1"/>
              </a:buClr>
              <a:buSzPct val="80000"/>
              <a:buFont typeface="Wingdings 2"/>
              <a:buChar char=""/>
              <a:defRPr/>
            </a:pPr>
            <a:r>
              <a:rPr lang="pl-PL" sz="1600" b="1" dirty="0"/>
              <a:t>Grupa druga (należy spełnić minimum dwa czynniki):</a:t>
            </a:r>
            <a:endParaRPr lang="pl-PL" sz="1600" dirty="0"/>
          </a:p>
          <a:p>
            <a:pPr marL="420624" lvl="0" indent="-384048">
              <a:spcBef>
                <a:spcPct val="20000"/>
              </a:spcBef>
              <a:buClr>
                <a:schemeClr val="accent1"/>
              </a:buClr>
              <a:buSzPct val="80000"/>
              <a:buFont typeface="+mj-lt"/>
              <a:buAutoNum type="alphaLcParenR"/>
              <a:defRPr/>
            </a:pPr>
            <a:r>
              <a:rPr lang="pl-PL" sz="1600" dirty="0"/>
              <a:t>zaburzenia uwagi i koncentracji; </a:t>
            </a:r>
          </a:p>
          <a:p>
            <a:pPr marL="420624" lvl="0" indent="-384048">
              <a:spcBef>
                <a:spcPct val="20000"/>
              </a:spcBef>
              <a:buClr>
                <a:schemeClr val="accent1"/>
              </a:buClr>
              <a:buSzPct val="80000"/>
              <a:buFont typeface="+mj-lt"/>
              <a:buAutoNum type="alphaLcParenR"/>
              <a:defRPr/>
            </a:pPr>
            <a:r>
              <a:rPr lang="pl-PL" sz="1600" dirty="0"/>
              <a:t>niska samoocena; </a:t>
            </a:r>
          </a:p>
          <a:p>
            <a:pPr marL="420624" lvl="0" indent="-384048">
              <a:spcBef>
                <a:spcPct val="20000"/>
              </a:spcBef>
              <a:buClr>
                <a:schemeClr val="accent1"/>
              </a:buClr>
              <a:buSzPct val="80000"/>
              <a:buFont typeface="+mj-lt"/>
              <a:buAutoNum type="alphaLcParenR"/>
              <a:defRPr/>
            </a:pPr>
            <a:r>
              <a:rPr lang="pl-PL" sz="1600" dirty="0"/>
              <a:t>poczucie niskiej wartości; </a:t>
            </a:r>
          </a:p>
          <a:p>
            <a:pPr marL="420624" lvl="0" indent="-384048">
              <a:spcBef>
                <a:spcPct val="20000"/>
              </a:spcBef>
              <a:buClr>
                <a:schemeClr val="accent1"/>
              </a:buClr>
              <a:buSzPct val="80000"/>
              <a:buFont typeface="+mj-lt"/>
              <a:buAutoNum type="alphaLcParenR"/>
              <a:defRPr/>
            </a:pPr>
            <a:r>
              <a:rPr lang="pl-PL" sz="1600" dirty="0"/>
              <a:t>czarne i pesymistyczne myśli; </a:t>
            </a:r>
          </a:p>
          <a:p>
            <a:pPr marL="420624" lvl="0" indent="-384048">
              <a:spcBef>
                <a:spcPct val="20000"/>
              </a:spcBef>
              <a:buClr>
                <a:schemeClr val="accent1"/>
              </a:buClr>
              <a:buSzPct val="80000"/>
              <a:buFont typeface="+mj-lt"/>
              <a:buAutoNum type="alphaLcParenR"/>
              <a:defRPr/>
            </a:pPr>
            <a:r>
              <a:rPr lang="pl-PL" sz="1600" dirty="0"/>
              <a:t>chęć odebrania sobie życia; </a:t>
            </a:r>
          </a:p>
          <a:p>
            <a:pPr marL="420624" lvl="0" indent="-384048">
              <a:spcBef>
                <a:spcPct val="20000"/>
              </a:spcBef>
              <a:buClr>
                <a:schemeClr val="accent1"/>
              </a:buClr>
              <a:buSzPct val="80000"/>
              <a:buFont typeface="+mj-lt"/>
              <a:buAutoNum type="alphaLcParenR"/>
              <a:defRPr/>
            </a:pPr>
            <a:r>
              <a:rPr lang="pl-PL" sz="1600" dirty="0"/>
              <a:t>obniżony apetyt; </a:t>
            </a:r>
          </a:p>
          <a:p>
            <a:pPr marL="420624" lvl="0" indent="-384048">
              <a:spcBef>
                <a:spcPct val="20000"/>
              </a:spcBef>
              <a:buClr>
                <a:schemeClr val="accent1"/>
              </a:buClr>
              <a:buSzPct val="80000"/>
              <a:buFont typeface="+mj-lt"/>
              <a:buAutoNum type="alphaLcParenR"/>
              <a:defRPr/>
            </a:pPr>
            <a:r>
              <a:rPr lang="pl-PL" sz="1600" dirty="0"/>
              <a:t>czyny samobójcze; </a:t>
            </a:r>
          </a:p>
          <a:p>
            <a:pPr marL="420624" lvl="0" indent="-384048">
              <a:spcBef>
                <a:spcPct val="20000"/>
              </a:spcBef>
              <a:buClr>
                <a:schemeClr val="accent1"/>
              </a:buClr>
              <a:buSzPct val="80000"/>
              <a:buFont typeface="+mj-lt"/>
              <a:buAutoNum type="alphaLcParenR"/>
              <a:defRPr/>
            </a:pPr>
            <a:r>
              <a:rPr lang="pl-PL" sz="1600" dirty="0"/>
              <a:t>problemy ze snem. </a:t>
            </a:r>
          </a:p>
          <a:p>
            <a:pPr marL="550926" marR="0" lvl="0" indent="-514350" algn="l" defTabSz="914400" rtl="0" eaLnBrk="1" fontAlgn="auto" latinLnBrk="0" hangingPunct="1">
              <a:lnSpc>
                <a:spcPct val="100000"/>
              </a:lnSpc>
              <a:spcBef>
                <a:spcPct val="20000"/>
              </a:spcBef>
              <a:spcAft>
                <a:spcPts val="0"/>
              </a:spcAft>
              <a:buClr>
                <a:schemeClr val="accent1"/>
              </a:buClr>
              <a:buSzPct val="80000"/>
              <a:buFont typeface="+mj-lt"/>
              <a:buAutoNum type="alphaLcParenR"/>
              <a:tabLst/>
              <a:defRPr/>
            </a:pPr>
            <a:endParaRPr kumimoji="0" lang="pl-PL" sz="1500" b="0" i="0" u="none" strike="noStrike" kern="1200" cap="none" spc="0" normalizeH="0" baseline="0" noProof="0" dirty="0">
              <a:ln>
                <a:noFill/>
              </a:ln>
              <a:solidFill>
                <a:schemeClr val="tx1"/>
              </a:solidFill>
              <a:effectLst/>
              <a:uLnTx/>
              <a:uFillTx/>
              <a:latin typeface="+mn-lt"/>
              <a:ea typeface="+mn-ea"/>
              <a:cs typeface="+mn-cs"/>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pl-PL" sz="30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Symbol zastępczy zawartości 2"/>
          <p:cNvSpPr txBox="1">
            <a:spLocks/>
          </p:cNvSpPr>
          <p:nvPr/>
        </p:nvSpPr>
        <p:spPr>
          <a:xfrm>
            <a:off x="2928926" y="4357694"/>
            <a:ext cx="4572032" cy="2285992"/>
          </a:xfrm>
          <a:prstGeom prst="rect">
            <a:avLst/>
          </a:prstGeom>
        </p:spPr>
        <p:txBody>
          <a:bodyPr vert="horz">
            <a:normAutofit/>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tabLst/>
              <a:defRPr/>
            </a:pPr>
            <a:endParaRPr kumimoji="0" lang="pl-PL" sz="3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Jakie są objawy depresji?</a:t>
            </a:r>
          </a:p>
        </p:txBody>
      </p:sp>
      <p:sp>
        <p:nvSpPr>
          <p:cNvPr id="3" name="Symbol zastępczy zawartości 2"/>
          <p:cNvSpPr>
            <a:spLocks noGrp="1"/>
          </p:cNvSpPr>
          <p:nvPr>
            <p:ph idx="1"/>
          </p:nvPr>
        </p:nvSpPr>
        <p:spPr>
          <a:xfrm>
            <a:off x="214282" y="1214422"/>
            <a:ext cx="8643998" cy="5500726"/>
          </a:xfrm>
        </p:spPr>
        <p:txBody>
          <a:bodyPr>
            <a:normAutofit fontScale="70000" lnSpcReduction="20000"/>
          </a:bodyPr>
          <a:lstStyle/>
          <a:p>
            <a:r>
              <a:rPr lang="pl-PL" sz="3200" dirty="0"/>
              <a:t>Wyróżniamy również objawy nietypowe i  najczęściej spotykane.</a:t>
            </a:r>
          </a:p>
          <a:p>
            <a:pPr>
              <a:buNone/>
            </a:pPr>
            <a:endParaRPr lang="pl-PL" sz="3200" dirty="0"/>
          </a:p>
          <a:p>
            <a:r>
              <a:rPr lang="pl-PL" sz="2600" b="1" u="sng" dirty="0">
                <a:solidFill>
                  <a:srgbClr val="009999"/>
                </a:solidFill>
              </a:rPr>
              <a:t>Typowe objawy depresji</a:t>
            </a:r>
            <a:r>
              <a:rPr lang="pl-PL" sz="2600" u="sng" dirty="0">
                <a:solidFill>
                  <a:srgbClr val="009999"/>
                </a:solidFill>
              </a:rPr>
              <a:t>, występujące w jej klasycznych postaciach, to przede wszystkim:</a:t>
            </a:r>
          </a:p>
          <a:p>
            <a:r>
              <a:rPr lang="pl-PL" sz="2200" dirty="0"/>
              <a:t>smutek, utrzymujący się minimum dwa tygodnie i niemający związku z konkretnymi wydarzeniami, przeżyciami lub odczuciami,</a:t>
            </a:r>
          </a:p>
          <a:p>
            <a:r>
              <a:rPr lang="pl-PL" sz="2200" dirty="0"/>
              <a:t>zobojętnienie emocjonalne – nawet czynności, które sprawiały wcześniej radość, teraz nie wywołują żadnych pozytywnych odczuć,</a:t>
            </a:r>
          </a:p>
          <a:p>
            <a:r>
              <a:rPr lang="pl-PL" sz="2200" dirty="0"/>
              <a:t>zniżona samoocena. poczucie winy, negatywny ogląd sytuacji, widzenie przyszłości w czarnych barwach,</a:t>
            </a:r>
          </a:p>
          <a:p>
            <a:r>
              <a:rPr lang="pl-PL" sz="2200" dirty="0"/>
              <a:t>osłabienie kondycji fizycznej, ewidentny spadek poziomu życiowej energii, trudność w wykonywaniu codziennych obowiązków, spowolnienie ruchowe,</a:t>
            </a:r>
          </a:p>
          <a:p>
            <a:r>
              <a:rPr lang="pl-PL" sz="2200" dirty="0"/>
              <a:t>zaburzenia lękowe, fobia społeczna, strach o własne zdrowie i życie,</a:t>
            </a:r>
          </a:p>
          <a:p>
            <a:r>
              <a:rPr lang="pl-PL" sz="2200" dirty="0"/>
              <a:t>wycofywanie się z interakcji społecznych, zamykanie się w czterech ścianach,</a:t>
            </a:r>
          </a:p>
          <a:p>
            <a:r>
              <a:rPr lang="pl-PL" sz="2200" dirty="0"/>
              <a:t>problemy z koncentracją i zapamiętywaniem, a także logicznym myśleniem. obniżenie kondycji intelektualnej. unikanie wyzwań, ucieczka od planowania przyszłości, bierność,</a:t>
            </a:r>
          </a:p>
          <a:p>
            <a:r>
              <a:rPr lang="pl-PL" sz="2200" dirty="0"/>
              <a:t>zaburzenia łaknienia lub nadmierny apetyt,</a:t>
            </a:r>
          </a:p>
          <a:p>
            <a:r>
              <a:rPr lang="pl-PL" sz="2200" dirty="0"/>
              <a:t>zaburzenia snu – bezsenność, senność,</a:t>
            </a:r>
          </a:p>
          <a:p>
            <a:r>
              <a:rPr lang="pl-PL" sz="2200" dirty="0"/>
              <a:t>zaburzenia rytmu dobowego,</a:t>
            </a:r>
          </a:p>
          <a:p>
            <a:r>
              <a:rPr lang="pl-PL" sz="2200" dirty="0"/>
              <a:t>zaburzenia popędu seksualnego,</a:t>
            </a:r>
          </a:p>
          <a:p>
            <a:r>
              <a:rPr lang="pl-PL" sz="2200" dirty="0"/>
              <a:t>myśli samobójcze, odczuwane jako „jedyne wyjście”, chęć skrócenia psychicznego cierpienia.</a:t>
            </a:r>
          </a:p>
        </p:txBody>
      </p:sp>
    </p:spTree>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Jakie są objawy depresji?</a:t>
            </a:r>
          </a:p>
        </p:txBody>
      </p:sp>
      <p:sp>
        <p:nvSpPr>
          <p:cNvPr id="3" name="Symbol zastępczy zawartości 2"/>
          <p:cNvSpPr>
            <a:spLocks noGrp="1"/>
          </p:cNvSpPr>
          <p:nvPr>
            <p:ph idx="1"/>
          </p:nvPr>
        </p:nvSpPr>
        <p:spPr>
          <a:xfrm>
            <a:off x="214282" y="1600200"/>
            <a:ext cx="8572560" cy="5114948"/>
          </a:xfrm>
        </p:spPr>
        <p:txBody>
          <a:bodyPr>
            <a:normAutofit fontScale="32500" lnSpcReduction="20000"/>
          </a:bodyPr>
          <a:lstStyle/>
          <a:p>
            <a:r>
              <a:rPr lang="pl-PL" sz="5500" b="1" u="sng" dirty="0">
                <a:solidFill>
                  <a:srgbClr val="009999"/>
                </a:solidFill>
              </a:rPr>
              <a:t>Nietypowe objawy depresji</a:t>
            </a:r>
          </a:p>
          <a:p>
            <a:pPr marL="779526" indent="-742950">
              <a:buNone/>
            </a:pPr>
            <a:endParaRPr lang="pl-PL" sz="4300" dirty="0"/>
          </a:p>
          <a:p>
            <a:pPr marL="779526" indent="-742950">
              <a:buFont typeface="+mj-lt"/>
              <a:buAutoNum type="alphaLcParenR"/>
            </a:pPr>
            <a:r>
              <a:rPr lang="pl-PL" sz="4300" b="1" dirty="0"/>
              <a:t>Depresja maskowana</a:t>
            </a:r>
            <a:r>
              <a:rPr lang="pl-PL" sz="4300" dirty="0"/>
              <a:t> – występuje 5 typów tzw. masek depresji, w tym:</a:t>
            </a:r>
          </a:p>
          <a:p>
            <a:pPr marL="779526" indent="-742950">
              <a:buFont typeface="+mj-lt"/>
              <a:buAutoNum type="alphaLcParenR"/>
            </a:pPr>
            <a:r>
              <a:rPr lang="pl-PL" sz="4300" dirty="0"/>
              <a:t>maski bólowe (ból brzucha, klatki piersiowej, pleców, głowy, rąk, nóg, narządów płciowych),</a:t>
            </a:r>
          </a:p>
          <a:p>
            <a:pPr marL="779526" indent="-742950">
              <a:buFont typeface="+mj-lt"/>
              <a:buAutoNum type="alphaLcParenR"/>
            </a:pPr>
            <a:r>
              <a:rPr lang="pl-PL" sz="4300" dirty="0"/>
              <a:t>maski psychosomatyczne i wegetatywne (mrowienie ciała, zaburzenia erekcji, </a:t>
            </a:r>
            <a:r>
              <a:rPr lang="pl-PL" sz="4300" b="1" dirty="0"/>
              <a:t>przedwczesny wytrysk</a:t>
            </a:r>
            <a:r>
              <a:rPr lang="pl-PL" sz="4300" dirty="0"/>
              <a:t>, </a:t>
            </a:r>
            <a:r>
              <a:rPr lang="pl-PL" sz="4300" b="1" dirty="0"/>
              <a:t>nieregularne miesiączkowanie</a:t>
            </a:r>
            <a:r>
              <a:rPr lang="pl-PL" sz="4300" dirty="0"/>
              <a:t>, nudności, zaparcia, biegunki, zespół niespokojnych nóg, zawroty głowy, pogorszenie widzenia)</a:t>
            </a:r>
          </a:p>
          <a:p>
            <a:pPr marL="779526" indent="-742950">
              <a:buFont typeface="+mj-lt"/>
              <a:buAutoNum type="alphaLcParenR"/>
            </a:pPr>
            <a:r>
              <a:rPr lang="pl-PL" sz="4300" b="1" dirty="0"/>
              <a:t>maski psychopatologiczne </a:t>
            </a:r>
            <a:r>
              <a:rPr lang="pl-PL" sz="4300" dirty="0"/>
              <a:t>(lęki , fobie, natręctwa),</a:t>
            </a:r>
          </a:p>
          <a:p>
            <a:pPr marL="779526" indent="-742950">
              <a:buFont typeface="+mj-lt"/>
              <a:buAutoNum type="alphaLcParenR"/>
            </a:pPr>
            <a:r>
              <a:rPr lang="pl-PL" sz="4300" b="1" dirty="0"/>
              <a:t>maski behawioralne </a:t>
            </a:r>
            <a:r>
              <a:rPr lang="pl-PL" sz="4300" dirty="0"/>
              <a:t>(zachowania kompulsywne, patologiczne, nieracjonalne, ryzykowne, zastępcze),</a:t>
            </a:r>
          </a:p>
          <a:p>
            <a:pPr marL="779526" indent="-742950">
              <a:buFont typeface="+mj-lt"/>
              <a:buAutoNum type="alphaLcParenR"/>
            </a:pPr>
            <a:r>
              <a:rPr lang="pl-PL" sz="4300" dirty="0"/>
              <a:t>zaburzenia rytmu okołodobowego (zbyt wczesne lub zbyt późne wstawanie i zasypianie, spożywanie posiłków o nietypowych godzinach itd.).</a:t>
            </a:r>
          </a:p>
          <a:p>
            <a:pPr marL="779526" indent="-742950">
              <a:buFont typeface="+mj-lt"/>
              <a:buAutoNum type="alphaLcParenR"/>
            </a:pPr>
            <a:r>
              <a:rPr lang="pl-PL" sz="4300" b="1" dirty="0"/>
              <a:t>Depresja atypowa</a:t>
            </a:r>
            <a:r>
              <a:rPr lang="pl-PL" sz="4300" dirty="0"/>
              <a:t>, zwana też lękową lub agitowaną. Objawia się silnym poczuciem lęku i związanym z tym pobudzeniem psychoruchowym. Bardzo często towarzyszą jej myśli samobójcze.</a:t>
            </a:r>
          </a:p>
          <a:p>
            <a:pPr marL="779526" indent="-742950">
              <a:buFont typeface="+mj-lt"/>
              <a:buAutoNum type="alphaLcParenR"/>
            </a:pPr>
            <a:r>
              <a:rPr lang="pl-PL" sz="4300" b="1" dirty="0"/>
              <a:t>Depresja hipochondryczna </a:t>
            </a:r>
            <a:r>
              <a:rPr lang="pl-PL" sz="4300" dirty="0"/>
              <a:t>– typowym objawem jest nasilony lęk o własne zdrowie i życie.</a:t>
            </a:r>
          </a:p>
          <a:p>
            <a:pPr marL="779526" indent="-742950">
              <a:buFont typeface="+mj-lt"/>
              <a:buAutoNum type="alphaLcParenR"/>
            </a:pPr>
            <a:r>
              <a:rPr lang="pl-PL" sz="4300" b="1" dirty="0"/>
              <a:t>Depresja </a:t>
            </a:r>
            <a:r>
              <a:rPr lang="pl-PL" sz="4300" b="1" dirty="0" err="1"/>
              <a:t>depersonalizacyjna</a:t>
            </a:r>
            <a:r>
              <a:rPr lang="pl-PL" sz="4300" b="1" dirty="0"/>
              <a:t> </a:t>
            </a:r>
            <a:r>
              <a:rPr lang="pl-PL" sz="4300" dirty="0"/>
              <a:t>– pacjent ma poczucie odrealnienia swojej osoby i otaczającego świata. Jest zobojętniały na ludzi i wydarzenia.</a:t>
            </a:r>
          </a:p>
          <a:p>
            <a:pPr marL="779526" indent="-742950">
              <a:buFont typeface="+mj-lt"/>
              <a:buAutoNum type="alphaLcParenR"/>
            </a:pPr>
            <a:r>
              <a:rPr lang="pl-PL" sz="4300" b="1" dirty="0"/>
              <a:t>Depresja </a:t>
            </a:r>
            <a:r>
              <a:rPr lang="pl-PL" sz="4300" b="1" dirty="0" err="1"/>
              <a:t>anankastyczna</a:t>
            </a:r>
            <a:r>
              <a:rPr lang="pl-PL" sz="4300" b="1" dirty="0"/>
              <a:t> </a:t>
            </a:r>
            <a:r>
              <a:rPr lang="pl-PL" sz="4300" dirty="0"/>
              <a:t>– osoba chora ma skłonność do kompulsywnych działań i natręctw w myśleniu.</a:t>
            </a:r>
          </a:p>
          <a:p>
            <a:pPr marL="779526" indent="-742950">
              <a:buFont typeface="+mj-lt"/>
              <a:buAutoNum type="alphaLcParenR"/>
            </a:pPr>
            <a:r>
              <a:rPr lang="pl-PL" sz="4300" b="1" dirty="0"/>
              <a:t>Depresja melancholiczna </a:t>
            </a:r>
            <a:r>
              <a:rPr lang="pl-PL" sz="4300" dirty="0"/>
              <a:t>wiąże się przede wszystkim ze spadkiem tzw. napędu psychoruchowego, a więc całkowitą utratą energii życiowej.</a:t>
            </a:r>
          </a:p>
          <a:p>
            <a:pPr marL="779526" indent="-742950">
              <a:buFont typeface="+mj-lt"/>
              <a:buAutoNum type="alphaLcParenR"/>
            </a:pPr>
            <a:r>
              <a:rPr lang="pl-PL" sz="4300" b="1" dirty="0"/>
              <a:t>Depresja </a:t>
            </a:r>
            <a:r>
              <a:rPr lang="pl-PL" sz="4300" b="1" dirty="0" err="1"/>
              <a:t>anaklityczna</a:t>
            </a:r>
            <a:r>
              <a:rPr lang="pl-PL" sz="4300" b="1" dirty="0"/>
              <a:t> </a:t>
            </a:r>
            <a:r>
              <a:rPr lang="pl-PL" sz="4300" dirty="0"/>
              <a:t>– występuje u noworodków i cechuje się zaburzeniem łaknienia w odpowiedzi na izolację od matki.</a:t>
            </a:r>
          </a:p>
          <a:p>
            <a:pPr marL="550926" indent="-514350">
              <a:buFont typeface="+mj-lt"/>
              <a:buAutoNum type="alphaLcParenR"/>
            </a:pPr>
            <a:endParaRPr lang="pl-PL" sz="4300" dirty="0"/>
          </a:p>
          <a:p>
            <a:pPr>
              <a:buNone/>
            </a:pPr>
            <a:endParaRPr lang="pl-PL" dirty="0"/>
          </a:p>
        </p:txBody>
      </p:sp>
    </p:spTree>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Jak zapobiegać depresji?</a:t>
            </a:r>
          </a:p>
        </p:txBody>
      </p:sp>
      <p:sp>
        <p:nvSpPr>
          <p:cNvPr id="3" name="Symbol zastępczy zawartości 2"/>
          <p:cNvSpPr>
            <a:spLocks noGrp="1"/>
          </p:cNvSpPr>
          <p:nvPr>
            <p:ph idx="1"/>
          </p:nvPr>
        </p:nvSpPr>
        <p:spPr>
          <a:xfrm>
            <a:off x="428596" y="1285860"/>
            <a:ext cx="8501122" cy="3143272"/>
          </a:xfrm>
        </p:spPr>
        <p:txBody>
          <a:bodyPr>
            <a:normAutofit fontScale="25000" lnSpcReduction="20000"/>
          </a:bodyPr>
          <a:lstStyle/>
          <a:p>
            <a:pPr>
              <a:buNone/>
            </a:pPr>
            <a:r>
              <a:rPr lang="pl-PL" sz="4800" dirty="0"/>
              <a:t>	</a:t>
            </a:r>
            <a:r>
              <a:rPr lang="pl-PL" sz="5600" dirty="0"/>
              <a:t>Trudne wydarzenia życiowe, szybkie tempo życia i wysokie poziomy stresu sprawiają, że wielu z nas znajduje się w grupie podatności na depresję. </a:t>
            </a:r>
          </a:p>
          <a:p>
            <a:pPr>
              <a:buNone/>
            </a:pPr>
            <a:r>
              <a:rPr lang="pl-PL" sz="5600" dirty="0"/>
              <a:t>	Lekarze i terapeuci zajmujący się leczeniem depresji coraz częściej zwracają uwagę na znaczenie zdrowego trybu życia w zapobieganiu chorobom takim jak depresja. Nie musimy czekać na to, aż nasz nastrój ulegnie znacznemu obniżeniu, możemy już dzisiaj zadbać o swoje zdrowie i dobre samopoczucie. Zmiana podejścia do siebie, swojego trybu życia, czy zwrócenie się po pomoc, gdy przeżywamy kłopoty pomoże nam zachować dobre samopoczucie i zadowolenie.</a:t>
            </a:r>
          </a:p>
          <a:p>
            <a:pPr>
              <a:buNone/>
            </a:pPr>
            <a:endParaRPr lang="pl-PL" sz="5600" dirty="0"/>
          </a:p>
          <a:p>
            <a:r>
              <a:rPr lang="pl-PL" sz="5600" u="sng" dirty="0">
                <a:solidFill>
                  <a:srgbClr val="009999"/>
                </a:solidFill>
              </a:rPr>
              <a:t>Co możesz zrobić dla siebie, aby na co dzień czuć się lepiej?</a:t>
            </a:r>
          </a:p>
          <a:p>
            <a:pPr marL="550926" indent="-514350">
              <a:buFont typeface="+mj-lt"/>
              <a:buAutoNum type="alphaLcParenR"/>
            </a:pPr>
            <a:r>
              <a:rPr lang="pl-PL" sz="4800" b="1" dirty="0"/>
              <a:t>Zadbaj o wypoczynek</a:t>
            </a:r>
          </a:p>
          <a:p>
            <a:pPr marL="550926" indent="-514350">
              <a:buFont typeface="+mj-lt"/>
              <a:buAutoNum type="alphaLcParenR"/>
            </a:pPr>
            <a:r>
              <a:rPr lang="pl-PL" sz="4800" b="1" dirty="0"/>
              <a:t>Wysypiaj się regularnie</a:t>
            </a:r>
            <a:endParaRPr lang="pl-PL" sz="4800" dirty="0"/>
          </a:p>
          <a:p>
            <a:pPr marL="550926" indent="-514350">
              <a:buFont typeface="+mj-lt"/>
              <a:buAutoNum type="alphaLcParenR"/>
            </a:pPr>
            <a:r>
              <a:rPr lang="pl-PL" sz="4800" b="1" dirty="0"/>
              <a:t>Prowadź aktywny tryb życia</a:t>
            </a:r>
            <a:endParaRPr lang="pl-PL" sz="4800" dirty="0"/>
          </a:p>
          <a:p>
            <a:pPr marL="550926" indent="-514350">
              <a:buFont typeface="+mj-lt"/>
              <a:buAutoNum type="alphaLcParenR"/>
            </a:pPr>
            <a:r>
              <a:rPr lang="pl-PL" sz="4800" b="1" dirty="0"/>
              <a:t>Jedz zdrowo</a:t>
            </a:r>
            <a:endParaRPr lang="pl-PL" sz="4800" dirty="0"/>
          </a:p>
          <a:p>
            <a:pPr marL="550926" indent="-514350">
              <a:buFont typeface="+mj-lt"/>
              <a:buAutoNum type="alphaLcParenR"/>
            </a:pPr>
            <a:r>
              <a:rPr lang="pl-PL" sz="4800" b="1" dirty="0"/>
              <a:t>Podtrzymuj swoje kontakty z przyjaciółmi i znajomymi</a:t>
            </a:r>
            <a:endParaRPr lang="pl-PL" sz="4800" dirty="0"/>
          </a:p>
          <a:p>
            <a:pPr marL="550926" indent="-514350">
              <a:buFont typeface="+mj-lt"/>
              <a:buAutoNum type="alphaLcParenR"/>
            </a:pPr>
            <a:r>
              <a:rPr lang="pl-PL" sz="4800" b="1" dirty="0"/>
              <a:t>Nie stosuj środków zmieniających nastrój np. alkohol, narkotyki itp..</a:t>
            </a:r>
          </a:p>
          <a:p>
            <a:pPr marL="550926" indent="-514350">
              <a:buFont typeface="+mj-lt"/>
              <a:buAutoNum type="alphaLcParenR"/>
            </a:pPr>
            <a:r>
              <a:rPr lang="pl-PL" sz="4800" b="1" dirty="0"/>
              <a:t>Zgłoś się na konsultację do specjalisty, który pomoże ci określić twój stan i rozwiązać problem, z którym się borykasz</a:t>
            </a:r>
            <a:endParaRPr lang="pl-PL" sz="4800" dirty="0"/>
          </a:p>
          <a:p>
            <a:pPr marL="550926" indent="-514350">
              <a:buNone/>
            </a:pPr>
            <a:endParaRPr lang="pl-PL" b="1" dirty="0"/>
          </a:p>
          <a:p>
            <a:pPr marL="550926" indent="-514350">
              <a:buFont typeface="+mj-lt"/>
              <a:buAutoNum type="alphaLcParenR"/>
            </a:pPr>
            <a:endParaRPr lang="pl-PL" dirty="0"/>
          </a:p>
          <a:p>
            <a:pPr marL="550926" indent="-514350">
              <a:buFont typeface="+mj-lt"/>
              <a:buAutoNum type="alphaLcParenR"/>
            </a:pPr>
            <a:endParaRPr lang="pl-PL" dirty="0"/>
          </a:p>
        </p:txBody>
      </p:sp>
      <p:pic>
        <p:nvPicPr>
          <p:cNvPr id="31746" name="Picture 2" descr="Sen dobry na stres - Zwierciadlo.pl"/>
          <p:cNvPicPr>
            <a:picLocks noChangeAspect="1" noChangeArrowheads="1"/>
          </p:cNvPicPr>
          <p:nvPr/>
        </p:nvPicPr>
        <p:blipFill>
          <a:blip r:embed="rId2" cstate="print"/>
          <a:srcRect/>
          <a:stretch>
            <a:fillRect/>
          </a:stretch>
        </p:blipFill>
        <p:spPr bwMode="auto">
          <a:xfrm>
            <a:off x="0" y="5357826"/>
            <a:ext cx="2225117" cy="13573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1752" name="Picture 8" descr="Kontakt z innymi ludźmi jest dla nas dobry, ale tylko do pewnego czasu | F5"/>
          <p:cNvPicPr>
            <a:picLocks noChangeAspect="1" noChangeArrowheads="1"/>
          </p:cNvPicPr>
          <p:nvPr/>
        </p:nvPicPr>
        <p:blipFill>
          <a:blip r:embed="rId3" cstate="print"/>
          <a:srcRect/>
          <a:stretch>
            <a:fillRect/>
          </a:stretch>
        </p:blipFill>
        <p:spPr bwMode="auto">
          <a:xfrm>
            <a:off x="5429256" y="4857760"/>
            <a:ext cx="3556654" cy="1857364"/>
          </a:xfrm>
          <a:prstGeom prst="rect">
            <a:avLst/>
          </a:prstGeom>
          <a:noFill/>
        </p:spPr>
      </p:pic>
      <p:pic>
        <p:nvPicPr>
          <p:cNvPr id="8" name="Picture 4" descr="Jak ruch wpływa na nasze życie? - W dobrej kondycji - Wszystkie..."/>
          <p:cNvPicPr>
            <a:picLocks noChangeAspect="1" noChangeArrowheads="1"/>
          </p:cNvPicPr>
          <p:nvPr/>
        </p:nvPicPr>
        <p:blipFill>
          <a:blip r:embed="rId4" cstate="print"/>
          <a:srcRect/>
          <a:stretch>
            <a:fillRect/>
          </a:stretch>
        </p:blipFill>
        <p:spPr bwMode="auto">
          <a:xfrm>
            <a:off x="2285984" y="4572008"/>
            <a:ext cx="2488354" cy="1190600"/>
          </a:xfrm>
          <a:prstGeom prst="rect">
            <a:avLst/>
          </a:prstGeom>
          <a:ln>
            <a:noFill/>
          </a:ln>
          <a:effectLst>
            <a:outerShdw blurRad="292100" dist="139700" dir="2700000" algn="tl" rotWithShape="0">
              <a:srgbClr val="333333">
                <a:alpha val="65000"/>
              </a:srgbClr>
            </a:outerShdw>
          </a:effectLst>
        </p:spPr>
      </p:pic>
      <p:pic>
        <p:nvPicPr>
          <p:cNvPr id="9" name="Picture 6" descr="Bezpieczeństwo żywności i zdrowe jedzenie w dobie pandemii - Urząd  Marszałkowski Województwa Świętokrzyskiego"/>
          <p:cNvPicPr>
            <a:picLocks noChangeAspect="1" noChangeArrowheads="1"/>
          </p:cNvPicPr>
          <p:nvPr/>
        </p:nvPicPr>
        <p:blipFill>
          <a:blip r:embed="rId5" cstate="print"/>
          <a:srcRect/>
          <a:stretch>
            <a:fillRect/>
          </a:stretch>
        </p:blipFill>
        <p:spPr bwMode="auto">
          <a:xfrm>
            <a:off x="3286116" y="5505474"/>
            <a:ext cx="2028788" cy="13525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71472" y="1285860"/>
            <a:ext cx="8215370" cy="2786082"/>
          </a:xfrm>
        </p:spPr>
        <p:txBody>
          <a:bodyPr>
            <a:normAutofit/>
          </a:bodyPr>
          <a:lstStyle/>
          <a:p>
            <a:br>
              <a:rPr lang="pl-PL" sz="2000" dirty="0"/>
            </a:br>
            <a:endParaRPr lang="pl-PL" sz="2000" dirty="0"/>
          </a:p>
        </p:txBody>
      </p:sp>
      <p:pic>
        <p:nvPicPr>
          <p:cNvPr id="9228" name="Picture 12" descr="Smutna Myśląca Młodej Kobiety Pozycja Odizolowywająca | Darmowe Zdjęcie"/>
          <p:cNvPicPr>
            <a:picLocks noChangeAspect="1" noChangeArrowheads="1"/>
          </p:cNvPicPr>
          <p:nvPr/>
        </p:nvPicPr>
        <p:blipFill>
          <a:blip r:embed="rId2">
            <a:clrChange>
              <a:clrFrom>
                <a:srgbClr val="FFFFFF"/>
              </a:clrFrom>
              <a:clrTo>
                <a:srgbClr val="FFFFFF">
                  <a:alpha val="0"/>
                </a:srgbClr>
              </a:clrTo>
            </a:clrChange>
            <a:duotone>
              <a:prstClr val="black"/>
              <a:schemeClr val="tx2">
                <a:tint val="45000"/>
                <a:satMod val="400000"/>
              </a:schemeClr>
            </a:duotone>
          </a:blip>
          <a:srcRect/>
          <a:stretch>
            <a:fillRect/>
          </a:stretch>
        </p:blipFill>
        <p:spPr bwMode="auto">
          <a:xfrm>
            <a:off x="-571536" y="3479302"/>
            <a:ext cx="5072098" cy="3378698"/>
          </a:xfrm>
          <a:prstGeom prst="rect">
            <a:avLst/>
          </a:prstGeom>
          <a:noFill/>
        </p:spPr>
      </p:pic>
      <p:pic>
        <p:nvPicPr>
          <p:cNvPr id="9234" name="Picture 18" descr="Depresja jest chorobą śmiertelną. Ale można ją leczyć - strona 2 -  FARMAKOTERAPIA"/>
          <p:cNvPicPr>
            <a:picLocks noChangeAspect="1" noChangeArrowheads="1"/>
          </p:cNvPicPr>
          <p:nvPr/>
        </p:nvPicPr>
        <p:blipFill>
          <a:blip r:embed="rId3"/>
          <a:srcRect/>
          <a:stretch>
            <a:fillRect/>
          </a:stretch>
        </p:blipFill>
        <p:spPr bwMode="auto">
          <a:xfrm rot="365662" flipH="1">
            <a:off x="4540456" y="4247150"/>
            <a:ext cx="3421984" cy="22794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ytuł 1"/>
          <p:cNvSpPr txBox="1">
            <a:spLocks/>
          </p:cNvSpPr>
          <p:nvPr/>
        </p:nvSpPr>
        <p:spPr>
          <a:xfrm>
            <a:off x="457200" y="274638"/>
            <a:ext cx="7467600" cy="1143000"/>
          </a:xfrm>
          <a:prstGeom prst="rect">
            <a:avLst/>
          </a:prstGeom>
        </p:spPr>
        <p:txBody>
          <a:bodyPr vert="horz" lIns="45720" rIns="45720" anchor="ctr">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4600" b="0" i="0" u="none" strike="noStrike" kern="1200" cap="none" spc="0" normalizeH="0" baseline="0" noProof="0" dirty="0">
                <a:ln>
                  <a:noFill/>
                </a:ln>
                <a:solidFill>
                  <a:schemeClr val="tx1"/>
                </a:solidFill>
                <a:effectLst/>
                <a:uLnTx/>
                <a:uFillTx/>
                <a:latin typeface="+mj-lt"/>
                <a:ea typeface="+mj-ea"/>
                <a:cs typeface="+mj-cs"/>
              </a:rPr>
              <a:t>Czego nie należy mówić ludziom w depresji?</a:t>
            </a:r>
          </a:p>
        </p:txBody>
      </p:sp>
      <p:sp>
        <p:nvSpPr>
          <p:cNvPr id="15" name="Symbol zastępczy zawartości 2"/>
          <p:cNvSpPr txBox="1">
            <a:spLocks/>
          </p:cNvSpPr>
          <p:nvPr/>
        </p:nvSpPr>
        <p:spPr>
          <a:xfrm>
            <a:off x="142844" y="1357298"/>
            <a:ext cx="8715436" cy="2786082"/>
          </a:xfrm>
          <a:prstGeom prst="rect">
            <a:avLst/>
          </a:prstGeom>
        </p:spPr>
        <p:txBody>
          <a:bodyPr>
            <a:normAutofit fontScale="55000" lnSpcReduction="20000"/>
          </a:bodyPr>
          <a:lstStyle/>
          <a:p>
            <a:pPr marL="514350" indent="-514350"/>
            <a:r>
              <a:rPr lang="pl-PL" sz="5100" u="sng" dirty="0">
                <a:solidFill>
                  <a:srgbClr val="009999"/>
                </a:solidFill>
              </a:rPr>
              <a:t>Czego nie należy mówić osobie w depresji?</a:t>
            </a:r>
            <a:endParaRPr lang="pl-PL" sz="3200" dirty="0"/>
          </a:p>
          <a:p>
            <a:pPr marL="514350" indent="-514350">
              <a:buFont typeface="+mj-lt"/>
              <a:buAutoNum type="alphaLcParenR"/>
            </a:pPr>
            <a:r>
              <a:rPr lang="pl-PL" sz="3200" dirty="0"/>
              <a:t>Nie umniejszaj i nie neguj uczuć osoby chorującej na depresję.. </a:t>
            </a:r>
          </a:p>
          <a:p>
            <a:pPr marL="514350" indent="-514350">
              <a:buFont typeface="+mj-lt"/>
              <a:buAutoNum type="alphaLcParenR"/>
            </a:pPr>
            <a:r>
              <a:rPr lang="pl-PL" sz="3200" dirty="0"/>
              <a:t>Nie bagatelizuj choroby bliskiego. Unikaj oceniania i porównywania.   </a:t>
            </a:r>
          </a:p>
          <a:p>
            <a:pPr marL="514350" indent="-514350">
              <a:buFont typeface="+mj-lt"/>
              <a:buAutoNum type="alphaLcParenR"/>
            </a:pPr>
            <a:r>
              <a:rPr lang="pl-PL" sz="3200" dirty="0"/>
              <a:t>Unikaj łatwego pocieszania i afirmujących komentarzy</a:t>
            </a:r>
          </a:p>
          <a:p>
            <a:pPr marL="514350" indent="-514350">
              <a:buFont typeface="+mj-lt"/>
              <a:buAutoNum type="alphaLcParenR"/>
            </a:pPr>
            <a:r>
              <a:rPr lang="pl-PL" sz="3200" dirty="0"/>
              <a:t>Nie mów, że wiesz, co czuje osoba chorująca na depresję.  </a:t>
            </a:r>
          </a:p>
          <a:p>
            <a:pPr marL="514350" indent="-514350">
              <a:buFont typeface="+mj-lt"/>
              <a:buAutoNum type="alphaLcParenR"/>
            </a:pPr>
            <a:r>
              <a:rPr lang="pl-PL" sz="3200" dirty="0"/>
              <a:t>Nie uszczęśliwiaj chorego na siłę.    </a:t>
            </a:r>
          </a:p>
          <a:p>
            <a:pPr marL="514350" indent="-514350">
              <a:buFont typeface="+mj-lt"/>
              <a:buAutoNum type="alphaLcParenR"/>
            </a:pPr>
            <a:r>
              <a:rPr lang="pl-PL" sz="3200" dirty="0"/>
              <a:t>Nie wyręczaj chorego w wykonywaniu codziennych prac i obowiązków.   </a:t>
            </a:r>
          </a:p>
          <a:p>
            <a:pPr marL="514350" indent="-514350">
              <a:buFont typeface="+mj-lt"/>
              <a:buAutoNum type="alphaLcParenR"/>
            </a:pPr>
            <a:r>
              <a:rPr lang="pl-PL" sz="3200" dirty="0"/>
              <a:t>Nie powielaj mitów i fałszywych przekonań na temat leczenia. </a:t>
            </a:r>
          </a:p>
          <a:p>
            <a:pPr marL="514350" indent="-514350">
              <a:buFont typeface="+mj-lt"/>
              <a:buAutoNum type="alphaLcParenR"/>
            </a:pPr>
            <a:r>
              <a:rPr lang="pl-PL" sz="3200" dirty="0"/>
              <a:t>Nie proponuj choremu alkoholu.   </a:t>
            </a:r>
          </a:p>
          <a:p>
            <a:pPr marL="514350" indent="-514350">
              <a:buFont typeface="+mj-lt"/>
              <a:buAutoNum type="alphaLcParenR"/>
            </a:pPr>
            <a:r>
              <a:rPr lang="pl-PL" sz="3200" dirty="0"/>
              <a:t>Nie bagatelizuj niepokojących objawów</a:t>
            </a:r>
          </a:p>
          <a:p>
            <a:pPr marL="514350" indent="-514350">
              <a:buFont typeface="+mj-lt"/>
              <a:buAutoNum type="alphaLcParenR"/>
            </a:pPr>
            <a:r>
              <a:rPr lang="pl-PL" sz="3200" dirty="0"/>
              <a:t>Nie zniechęcaj się i nie zrażaj negatywną reakcją chorego na twoją pomoc </a:t>
            </a:r>
          </a:p>
          <a:p>
            <a:pPr marL="550926" marR="0" lvl="0" indent="-514350"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pl-PL" sz="3000" b="1" i="0" u="none" strike="noStrike" kern="1200" cap="none" spc="0" normalizeH="0" baseline="0" noProof="0" dirty="0">
              <a:ln>
                <a:noFill/>
              </a:ln>
              <a:solidFill>
                <a:schemeClr val="tx1"/>
              </a:solidFill>
              <a:effectLst/>
              <a:uLnTx/>
              <a:uFillTx/>
              <a:latin typeface="+mn-lt"/>
              <a:ea typeface="+mn-ea"/>
              <a:cs typeface="+mn-cs"/>
            </a:endParaRPr>
          </a:p>
          <a:p>
            <a:pPr marL="550926" marR="0" lvl="0" indent="-514350" algn="l" defTabSz="914400" rtl="0" eaLnBrk="1" fontAlgn="auto" latinLnBrk="0" hangingPunct="1">
              <a:lnSpc>
                <a:spcPct val="100000"/>
              </a:lnSpc>
              <a:spcBef>
                <a:spcPct val="20000"/>
              </a:spcBef>
              <a:spcAft>
                <a:spcPts val="0"/>
              </a:spcAft>
              <a:buClr>
                <a:schemeClr val="accent1"/>
              </a:buClr>
              <a:buSzPct val="80000"/>
              <a:buFont typeface="+mj-lt"/>
              <a:buAutoNum type="alphaLcParenR"/>
              <a:tabLst/>
              <a:defRPr/>
            </a:pPr>
            <a:endParaRPr kumimoji="0" lang="pl-PL" sz="3000" b="0" i="0" u="none" strike="noStrike" kern="1200" cap="none" spc="0" normalizeH="0" baseline="0" noProof="0" dirty="0">
              <a:ln>
                <a:noFill/>
              </a:ln>
              <a:solidFill>
                <a:schemeClr val="tx1"/>
              </a:solidFill>
              <a:effectLst/>
              <a:uLnTx/>
              <a:uFillTx/>
              <a:latin typeface="+mn-lt"/>
              <a:ea typeface="+mn-ea"/>
              <a:cs typeface="+mn-cs"/>
            </a:endParaRPr>
          </a:p>
          <a:p>
            <a:pPr marL="550926" marR="0" lvl="0" indent="-514350" algn="l" defTabSz="914400" rtl="0" eaLnBrk="1" fontAlgn="auto" latinLnBrk="0" hangingPunct="1">
              <a:lnSpc>
                <a:spcPct val="100000"/>
              </a:lnSpc>
              <a:spcBef>
                <a:spcPct val="20000"/>
              </a:spcBef>
              <a:spcAft>
                <a:spcPts val="0"/>
              </a:spcAft>
              <a:buClr>
                <a:schemeClr val="accent1"/>
              </a:buClr>
              <a:buSzPct val="80000"/>
              <a:buFont typeface="+mj-lt"/>
              <a:buAutoNum type="alphaLcParenR"/>
              <a:tabLst/>
              <a:defRPr/>
            </a:pPr>
            <a:endParaRPr kumimoji="0" lang="pl-PL" sz="3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Leczenie depresji</a:t>
            </a:r>
          </a:p>
        </p:txBody>
      </p:sp>
      <p:sp>
        <p:nvSpPr>
          <p:cNvPr id="3" name="Symbol zastępczy zawartości 2"/>
          <p:cNvSpPr>
            <a:spLocks noGrp="1"/>
          </p:cNvSpPr>
          <p:nvPr>
            <p:ph idx="1"/>
          </p:nvPr>
        </p:nvSpPr>
        <p:spPr>
          <a:xfrm>
            <a:off x="214282" y="1571612"/>
            <a:ext cx="8643998" cy="2900369"/>
          </a:xfrm>
        </p:spPr>
        <p:txBody>
          <a:bodyPr>
            <a:normAutofit fontScale="55000" lnSpcReduction="20000"/>
          </a:bodyPr>
          <a:lstStyle/>
          <a:p>
            <a:pPr>
              <a:buNone/>
            </a:pPr>
            <a:r>
              <a:rPr lang="pl-PL" b="1" dirty="0"/>
              <a:t>	Leczenie depresji</a:t>
            </a:r>
          </a:p>
          <a:p>
            <a:pPr>
              <a:buNone/>
            </a:pPr>
            <a:r>
              <a:rPr lang="pl-PL" dirty="0"/>
              <a:t>	Leczeniem depresji zajmuje się </a:t>
            </a:r>
            <a:r>
              <a:rPr lang="pl-PL" b="1" dirty="0"/>
              <a:t>lekarz psychiatra</a:t>
            </a:r>
            <a:r>
              <a:rPr lang="pl-PL" dirty="0"/>
              <a:t>. Na podstawie wywiadu lekarskiego, rodzaju/typu depresji oraz stopnia zaawansowania choroby, decyduje o właściwej terapii. W przypadku łagodnego nasilenia depresji wystarcza sama psychoterapia. Jednak u większości pacjentów konieczne jest włączenie leczenia farmakologicznego. Leki przeciwdepresyjne przyjmuje się zwykle około 6-9 miesięcy, a o końcu terapii zawsze decyduje lekarz. </a:t>
            </a:r>
          </a:p>
          <a:p>
            <a:pPr>
              <a:buNone/>
            </a:pPr>
            <a:endParaRPr lang="pl-PL" dirty="0"/>
          </a:p>
          <a:p>
            <a:pPr>
              <a:buNone/>
            </a:pPr>
            <a:r>
              <a:rPr lang="pl-PL" dirty="0"/>
              <a:t>	Jeżeli mowa o psychoterapii, u osób z depresją często prowadzi się:</a:t>
            </a:r>
          </a:p>
          <a:p>
            <a:r>
              <a:rPr lang="pl-PL" dirty="0"/>
              <a:t>terapię interpersonalną; </a:t>
            </a:r>
          </a:p>
          <a:p>
            <a:r>
              <a:rPr lang="pl-PL" dirty="0"/>
              <a:t>terapię </a:t>
            </a:r>
            <a:r>
              <a:rPr lang="pl-PL" dirty="0">
                <a:hlinkClick r:id="rId2"/>
              </a:rPr>
              <a:t>poznawczo-behawioralną</a:t>
            </a:r>
            <a:r>
              <a:rPr lang="pl-PL" dirty="0"/>
              <a:t>; </a:t>
            </a:r>
          </a:p>
          <a:p>
            <a:r>
              <a:rPr lang="pl-PL" dirty="0"/>
              <a:t>terapię </a:t>
            </a:r>
            <a:r>
              <a:rPr lang="pl-PL" dirty="0" err="1">
                <a:hlinkClick r:id="rId3"/>
              </a:rPr>
              <a:t>psychodynamiczną</a:t>
            </a:r>
            <a:r>
              <a:rPr lang="pl-PL" dirty="0"/>
              <a:t>. </a:t>
            </a:r>
          </a:p>
          <a:p>
            <a:endParaRPr lang="pl-PL" dirty="0"/>
          </a:p>
        </p:txBody>
      </p:sp>
      <p:pic>
        <p:nvPicPr>
          <p:cNvPr id="36868" name="Picture 4" descr="Pomoc psychologa i psychoterapeuty: Depresja i dysleksja"/>
          <p:cNvPicPr>
            <a:picLocks noChangeAspect="1" noChangeArrowheads="1"/>
          </p:cNvPicPr>
          <p:nvPr/>
        </p:nvPicPr>
        <p:blipFill>
          <a:blip r:embed="rId4"/>
          <a:srcRect/>
          <a:stretch>
            <a:fillRect/>
          </a:stretch>
        </p:blipFill>
        <p:spPr bwMode="auto">
          <a:xfrm>
            <a:off x="4643438" y="3857628"/>
            <a:ext cx="4090982" cy="2724659"/>
          </a:xfrm>
          <a:prstGeom prst="rect">
            <a:avLst/>
          </a:prstGeom>
          <a:ln>
            <a:noFill/>
          </a:ln>
          <a:effectLst>
            <a:outerShdw blurRad="190500" algn="tl" rotWithShape="0">
              <a:srgbClr val="000000">
                <a:alpha val="70000"/>
              </a:srgbClr>
            </a:outerShdw>
          </a:effectLst>
        </p:spPr>
      </p:pic>
    </p:spTree>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Jak pomóc osobie z depresją?</a:t>
            </a:r>
          </a:p>
        </p:txBody>
      </p:sp>
      <p:sp>
        <p:nvSpPr>
          <p:cNvPr id="3" name="Symbol zastępczy zawartości 2"/>
          <p:cNvSpPr>
            <a:spLocks noGrp="1"/>
          </p:cNvSpPr>
          <p:nvPr>
            <p:ph idx="1"/>
          </p:nvPr>
        </p:nvSpPr>
        <p:spPr>
          <a:xfrm>
            <a:off x="0" y="1428736"/>
            <a:ext cx="8786842" cy="2757493"/>
          </a:xfrm>
        </p:spPr>
        <p:txBody>
          <a:bodyPr>
            <a:normAutofit fontScale="62500" lnSpcReduction="20000"/>
          </a:bodyPr>
          <a:lstStyle/>
          <a:p>
            <a:pPr>
              <a:buNone/>
            </a:pPr>
            <a:r>
              <a:rPr lang="pl-PL" dirty="0"/>
              <a:t>	Osoba cierpiąca na depresję przeważnie jest skryta, wstydzi się swojej choroby i unika kontaktów z ludźmi, nawet swoimi bliskimi. </a:t>
            </a:r>
          </a:p>
          <a:p>
            <a:pPr>
              <a:buNone/>
            </a:pPr>
            <a:endParaRPr lang="pl-PL" dirty="0"/>
          </a:p>
          <a:p>
            <a:pPr>
              <a:buNone/>
            </a:pPr>
            <a:r>
              <a:rPr lang="pl-PL" dirty="0"/>
              <a:t>	Aby pomóc, nie należy być zbyt nachalnym. </a:t>
            </a:r>
            <a:r>
              <a:rPr lang="pl-PL" u="sng" dirty="0">
                <a:solidFill>
                  <a:srgbClr val="009999"/>
                </a:solidFill>
              </a:rPr>
              <a:t>Nie wolno wywierać nacisku</a:t>
            </a:r>
            <a:r>
              <a:rPr lang="pl-PL" dirty="0"/>
              <a:t>, ponieważ odniesie to odwrotny skutek do zamierzonego. Potrzeba dużo taktu i cierpliwości w kontaktach z chorym na depresję. </a:t>
            </a:r>
            <a:r>
              <a:rPr lang="pl-PL" u="sng" dirty="0">
                <a:solidFill>
                  <a:srgbClr val="009999"/>
                </a:solidFill>
              </a:rPr>
              <a:t>Należy dbać o to</a:t>
            </a:r>
            <a:r>
              <a:rPr lang="pl-PL" dirty="0"/>
              <a:t>, aby: regularnie przyjmował leki, dbał o prawidłową dietę i aktywność fizyczną. Warto ograniczać jego kontakty z ludźmi, których nie lubi, chronić go przed sytuacjami stresującymi. Powinniśmy zapewnić mu poczucie </a:t>
            </a:r>
            <a:r>
              <a:rPr lang="pl-PL" u="sng" dirty="0">
                <a:solidFill>
                  <a:srgbClr val="009999"/>
                </a:solidFill>
              </a:rPr>
              <a:t>bezpieczeństwa, zrozumienia i miłości</a:t>
            </a:r>
            <a:r>
              <a:rPr lang="pl-PL" dirty="0"/>
              <a:t>.</a:t>
            </a:r>
          </a:p>
        </p:txBody>
      </p:sp>
      <p:pic>
        <p:nvPicPr>
          <p:cNvPr id="37892" name="Picture 4" descr="Depresja ○ Jak pomóc bliskiej osobie z depresją?"/>
          <p:cNvPicPr>
            <a:picLocks noChangeAspect="1" noChangeArrowheads="1"/>
          </p:cNvPicPr>
          <p:nvPr/>
        </p:nvPicPr>
        <p:blipFill>
          <a:blip r:embed="rId2"/>
          <a:srcRect/>
          <a:stretch>
            <a:fillRect/>
          </a:stretch>
        </p:blipFill>
        <p:spPr bwMode="auto">
          <a:xfrm>
            <a:off x="571472" y="4357694"/>
            <a:ext cx="4214842" cy="1970576"/>
          </a:xfrm>
          <a:prstGeom prst="rect">
            <a:avLst/>
          </a:prstGeom>
          <a:ln>
            <a:noFill/>
          </a:ln>
          <a:effectLst>
            <a:outerShdw blurRad="190500" algn="tl" rotWithShape="0">
              <a:srgbClr val="000000">
                <a:alpha val="70000"/>
              </a:srgbClr>
            </a:outerShdw>
          </a:effectLst>
        </p:spPr>
      </p:pic>
      <p:pic>
        <p:nvPicPr>
          <p:cNvPr id="37894" name="Picture 6" descr="Depresja – co zrobić, gdy choruje bliska osoba? - Zdrowie i uroda"/>
          <p:cNvPicPr>
            <a:picLocks noChangeAspect="1" noChangeArrowheads="1"/>
          </p:cNvPicPr>
          <p:nvPr/>
        </p:nvPicPr>
        <p:blipFill>
          <a:blip r:embed="rId3"/>
          <a:srcRect/>
          <a:stretch>
            <a:fillRect/>
          </a:stretch>
        </p:blipFill>
        <p:spPr bwMode="auto">
          <a:xfrm rot="374257">
            <a:off x="5468352" y="4253399"/>
            <a:ext cx="3456901" cy="22145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Depresja nastolatków - jak rozpoznać objawy u młodzieży?</a:t>
            </a:r>
          </a:p>
        </p:txBody>
      </p:sp>
      <p:sp>
        <p:nvSpPr>
          <p:cNvPr id="3" name="Symbol zastępczy zawartości 2"/>
          <p:cNvSpPr>
            <a:spLocks noGrp="1"/>
          </p:cNvSpPr>
          <p:nvPr>
            <p:ph idx="1"/>
          </p:nvPr>
        </p:nvSpPr>
        <p:spPr>
          <a:xfrm>
            <a:off x="285720" y="1643050"/>
            <a:ext cx="8643998" cy="2928958"/>
          </a:xfrm>
        </p:spPr>
        <p:txBody>
          <a:bodyPr>
            <a:normAutofit fontScale="55000" lnSpcReduction="20000"/>
          </a:bodyPr>
          <a:lstStyle/>
          <a:p>
            <a:pPr>
              <a:buNone/>
            </a:pPr>
            <a:r>
              <a:rPr lang="pl-PL" b="1" dirty="0"/>
              <a:t>	Depresja nastolatków </a:t>
            </a:r>
            <a:r>
              <a:rPr lang="pl-PL" dirty="0"/>
              <a:t>jest jednym z najczęściej występujących, a zarazem najrzadziej diagnozowanych problemów zdrowotnych okresu adolescencji. Wedle ostrożnych szacunków, w ujęciu dynamicznym zakłada się, że na tak zwaną dużą depresję zapada na przestrzeni pierwszych 18 lat życia około 20 procent populacji. Natomiast w ujęciu statycznym, na dany moment, przyjąć można, iż zaburzenia depresyjne występują u 1-2 procent dzieci oraz 5-8 procent nastolatków.</a:t>
            </a:r>
          </a:p>
          <a:p>
            <a:pPr>
              <a:buNone/>
            </a:pPr>
            <a:endParaRPr lang="pl-PL" dirty="0"/>
          </a:p>
          <a:p>
            <a:pPr>
              <a:buNone/>
            </a:pPr>
            <a:r>
              <a:rPr lang="pl-PL" dirty="0"/>
              <a:t>	Problem ten wyraźnie więc nasila się wraz z osiągnięciem wieku dojrzewania. W tym okresie życia następuje też wyraźne przesunięcie akcentów, jeśli chodzi o zapadalność u obu płci. O ile wcześniej panuje w tym względzie równowaga, o tyle po przekroczeniu bariery 11-13 lat, zauważalna jest zdecydowanie większa zachorowalność na depresję wśród dziewcząt niż chłopców.</a:t>
            </a:r>
          </a:p>
          <a:p>
            <a:endParaRPr lang="pl-PL" dirty="0"/>
          </a:p>
        </p:txBody>
      </p:sp>
      <p:pic>
        <p:nvPicPr>
          <p:cNvPr id="6146" name="Picture 2" descr="Depresja u dziecka to coraz poważniejszy problem. Ekspert: Nie lekceważ  tych objawów"/>
          <p:cNvPicPr>
            <a:picLocks noChangeAspect="1" noChangeArrowheads="1"/>
          </p:cNvPicPr>
          <p:nvPr/>
        </p:nvPicPr>
        <p:blipFill>
          <a:blip r:embed="rId2" cstate="print">
            <a:grayscl/>
          </a:blip>
          <a:srcRect/>
          <a:stretch>
            <a:fillRect/>
          </a:stretch>
        </p:blipFill>
        <p:spPr bwMode="auto">
          <a:xfrm>
            <a:off x="4929190" y="4429132"/>
            <a:ext cx="3810027" cy="2143140"/>
          </a:xfrm>
          <a:prstGeom prst="rect">
            <a:avLst/>
          </a:prstGeom>
          <a:ln>
            <a:noFill/>
          </a:ln>
          <a:effectLst>
            <a:outerShdw blurRad="190500" algn="tl" rotWithShape="0">
              <a:srgbClr val="000000">
                <a:alpha val="70000"/>
              </a:srgbClr>
            </a:outerShdw>
          </a:effectLst>
        </p:spPr>
      </p:pic>
      <p:pic>
        <p:nvPicPr>
          <p:cNvPr id="6148" name="Picture 4" descr="Depresja dotyka 14% populacji | Psychiatria - Medycyna Praktyczna dla  pacjentów"/>
          <p:cNvPicPr>
            <a:picLocks noChangeAspect="1" noChangeArrowheads="1"/>
          </p:cNvPicPr>
          <p:nvPr/>
        </p:nvPicPr>
        <p:blipFill>
          <a:blip r:embed="rId3"/>
          <a:srcRect/>
          <a:stretch>
            <a:fillRect/>
          </a:stretch>
        </p:blipFill>
        <p:spPr bwMode="auto">
          <a:xfrm rot="20801862">
            <a:off x="942341" y="4656849"/>
            <a:ext cx="2797067" cy="168698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0034" y="142852"/>
            <a:ext cx="7467600" cy="1143000"/>
          </a:xfrm>
        </p:spPr>
        <p:txBody>
          <a:bodyPr>
            <a:normAutofit fontScale="90000"/>
          </a:bodyPr>
          <a:lstStyle/>
          <a:p>
            <a:r>
              <a:rPr lang="pl-PL" dirty="0"/>
              <a:t>Skąd się bierze depresja u młodzieży?</a:t>
            </a:r>
          </a:p>
        </p:txBody>
      </p:sp>
      <p:sp>
        <p:nvSpPr>
          <p:cNvPr id="3" name="Symbol zastępczy zawartości 2"/>
          <p:cNvSpPr>
            <a:spLocks noGrp="1"/>
          </p:cNvSpPr>
          <p:nvPr>
            <p:ph idx="1"/>
          </p:nvPr>
        </p:nvSpPr>
        <p:spPr>
          <a:xfrm>
            <a:off x="214282" y="1357274"/>
            <a:ext cx="8401080" cy="5500726"/>
          </a:xfrm>
        </p:spPr>
        <p:txBody>
          <a:bodyPr>
            <a:normAutofit fontScale="47500" lnSpcReduction="20000"/>
          </a:bodyPr>
          <a:lstStyle/>
          <a:p>
            <a:pPr>
              <a:buNone/>
            </a:pPr>
            <a:r>
              <a:rPr lang="pl-PL" b="1" dirty="0"/>
              <a:t>	Depresja u młodzieży </a:t>
            </a:r>
            <a:r>
              <a:rPr lang="pl-PL" dirty="0"/>
              <a:t>jest chorobą o złożonej patogenezie. Wśród czynników powodujących lub wyzwalających zaburzenia depresyjne, wymienia się determinanty</a:t>
            </a:r>
            <a:endParaRPr lang="pl-PL" u="sng" dirty="0">
              <a:solidFill>
                <a:srgbClr val="009999"/>
              </a:solidFill>
            </a:endParaRPr>
          </a:p>
          <a:p>
            <a:r>
              <a:rPr lang="pl-PL" u="sng" dirty="0">
                <a:solidFill>
                  <a:srgbClr val="009999"/>
                </a:solidFill>
              </a:rPr>
              <a:t>Genetyczne- </a:t>
            </a:r>
            <a:r>
              <a:rPr lang="pl-PL" dirty="0"/>
              <a:t>Występowanie depresji u rodziców 3-krotnie zwiększa prawdopodobieństwo zachorowania u dziecka. Zaburzenia depresyjne lub inne choroby psychiczne stwierdza się u rodziców około 20-50 procent nastoletnich pacjentów. Tzw. poziom dziedziczenia depresji wynosi przynajmniej 50 proc. Czynniki genetyczne zwiększają podatność dziecka na tzw. stresory i jego predyspozycję do wystąpienia depresji oraz lęku;</a:t>
            </a:r>
          </a:p>
          <a:p>
            <a:endParaRPr lang="pl-PL" u="sng" dirty="0">
              <a:solidFill>
                <a:srgbClr val="009999"/>
              </a:solidFill>
            </a:endParaRPr>
          </a:p>
          <a:p>
            <a:r>
              <a:rPr lang="pl-PL" u="sng" dirty="0">
                <a:solidFill>
                  <a:srgbClr val="009999"/>
                </a:solidFill>
              </a:rPr>
              <a:t>Rodzinne- </a:t>
            </a:r>
            <a:r>
              <a:rPr lang="pl-PL" dirty="0"/>
              <a:t>Depresja bardzo często powodowana jest wystąpieniem stresorów w najbliższym otoczeniu, na gruncie rodzinnym. Do głównych tego typu czynników należą: konflikty w rodzinie, niski statut społeczno-ekonomiczny rodziny, śmierć jednego z rodziców lub opiekunów, przemoc fizyczna, gwałt, molestowanie seksualne w rodzinie, zaniedbanie ze strony rodziców, oziębłe relacje, brak czułości i zainteresowania dziećmi, niedostępność rodziców (np. z powodów zawodowych), niewłaściwy styl wychowawczy, choroby rodziców wywołujące niewydolność wychowawczą rodziny, a także generujące poczucie zagrożenia i postawy lękowe u dzieci, uzależnienie członków rodziny od używek, przestępczy lub pasożytniczy sposób funkcjonowania;</a:t>
            </a:r>
          </a:p>
          <a:p>
            <a:endParaRPr lang="pl-PL" dirty="0"/>
          </a:p>
          <a:p>
            <a:r>
              <a:rPr lang="pl-PL" u="sng" dirty="0">
                <a:solidFill>
                  <a:srgbClr val="009999"/>
                </a:solidFill>
              </a:rPr>
              <a:t>Osobowościowe-</a:t>
            </a:r>
            <a:r>
              <a:rPr lang="pl-PL" dirty="0"/>
              <a:t> psychologiczne, mające zarówno charakter pierwotny i wrodzony, jak też występujące wtórnie, w tym: </a:t>
            </a:r>
            <a:r>
              <a:rPr lang="pl-PL" dirty="0">
                <a:hlinkClick r:id="rId2"/>
              </a:rPr>
              <a:t>wysoki poziom lęku</a:t>
            </a:r>
            <a:r>
              <a:rPr lang="pl-PL" dirty="0"/>
              <a:t>, niska samoocena, wysoki samokrytycyzm, zniekształcenia poznawcze, negatywny styl poznawania i wyjaśniania otaczającego świata, niskie umiejętności społeczne, wysoki perfekcjonizm;</a:t>
            </a:r>
          </a:p>
          <a:p>
            <a:pPr>
              <a:buNone/>
            </a:pPr>
            <a:endParaRPr lang="pl-PL" dirty="0"/>
          </a:p>
          <a:p>
            <a:r>
              <a:rPr lang="pl-PL" u="sng" dirty="0">
                <a:solidFill>
                  <a:srgbClr val="009999"/>
                </a:solidFill>
              </a:rPr>
              <a:t>związane z ekspozycją na stres- </a:t>
            </a:r>
            <a:r>
              <a:rPr lang="pl-PL" dirty="0"/>
              <a:t>Tego typu czynniki zazwyczaj nakładają się na determinanty wymienione wyżej, pełniąc rolę swoistego wyzwalacza. Z badań wynika, że nawet 70 procent nastolatków, u których stwierdzono depresję, wcześniej przeżyło traumatyczne wydarzenie. Tego typu stresorami są: uczestnictwo w wypadku, choroba, kalectwo, zawód miłosny, prześladowanie fizyczne i psychiczne, odrzucenie społeczne, zwłaszcza przez środowisko rówieśnicze, upokorzenie, zawstydzenie, wyśmianie, niepowodzenia w szkole, na polu sportowym i w kontaktach towarzyskich.</a:t>
            </a:r>
          </a:p>
        </p:txBody>
      </p:sp>
    </p:spTree>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142852"/>
            <a:ext cx="7467600" cy="1143000"/>
          </a:xfrm>
        </p:spPr>
        <p:txBody>
          <a:bodyPr>
            <a:normAutofit fontScale="90000"/>
          </a:bodyPr>
          <a:lstStyle/>
          <a:p>
            <a:r>
              <a:rPr lang="pl-PL" dirty="0"/>
              <a:t>Objawy depresji u nastolatków</a:t>
            </a:r>
          </a:p>
        </p:txBody>
      </p:sp>
      <p:sp>
        <p:nvSpPr>
          <p:cNvPr id="3" name="Symbol zastępczy zawartości 2"/>
          <p:cNvSpPr>
            <a:spLocks noGrp="1"/>
          </p:cNvSpPr>
          <p:nvPr>
            <p:ph idx="1"/>
          </p:nvPr>
        </p:nvSpPr>
        <p:spPr>
          <a:xfrm>
            <a:off x="285720" y="1071546"/>
            <a:ext cx="8858280" cy="4143404"/>
          </a:xfrm>
        </p:spPr>
        <p:txBody>
          <a:bodyPr>
            <a:normAutofit fontScale="40000" lnSpcReduction="20000"/>
          </a:bodyPr>
          <a:lstStyle/>
          <a:p>
            <a:pPr>
              <a:buNone/>
            </a:pPr>
            <a:r>
              <a:rPr lang="pl-PL" sz="4500" dirty="0"/>
              <a:t>	Typowe </a:t>
            </a:r>
            <a:r>
              <a:rPr lang="pl-PL" sz="4500" b="1" dirty="0"/>
              <a:t>objawy depresji u nastolatków</a:t>
            </a:r>
            <a:r>
              <a:rPr lang="pl-PL" sz="4500" dirty="0"/>
              <a:t>, to:</a:t>
            </a:r>
          </a:p>
          <a:p>
            <a:pPr>
              <a:buNone/>
            </a:pPr>
            <a:endParaRPr lang="pl-PL" dirty="0"/>
          </a:p>
          <a:p>
            <a:r>
              <a:rPr lang="pl-PL" dirty="0"/>
              <a:t>wyraźne obniżenie nastroju utrzymujące się przez dłuższy czas, niezależnie od okoliczności i pory dnia,</a:t>
            </a:r>
          </a:p>
          <a:p>
            <a:r>
              <a:rPr lang="pl-PL" dirty="0"/>
              <a:t>rozdrażnienie, płaczliwość, skłonność do wpadania w złość lub rozpacz, wrogość wobec otoczenia. w wielu przypadkach tego typu symptomy występują w większym natężeniu, niż smutek,</a:t>
            </a:r>
          </a:p>
          <a:p>
            <a:r>
              <a:rPr lang="pl-PL" dirty="0"/>
              <a:t>obniżona samoocena, poczucie bycia gorszym, niż rówieśnicy. nieadekwatne obwinianie się,</a:t>
            </a:r>
          </a:p>
          <a:p>
            <a:r>
              <a:rPr lang="pl-PL" dirty="0"/>
              <a:t>pogorszone funkcjonowanie w rodzinie, szkole, środowisku rówieśniczym – zaniedbywanie obowiązków, pogorszenie wyników w szkole, zamykanie się w czterech ścianach własnego pokoju, postępująca alienacja,</a:t>
            </a:r>
          </a:p>
          <a:p>
            <a:r>
              <a:rPr lang="pl-PL" dirty="0"/>
              <a:t>utrata zainteresowania otaczającą rzeczywistością, rzeczami które wcześniej sprawiały przyjemność. nieumiejętność odczuwania radości,</a:t>
            </a:r>
          </a:p>
          <a:p>
            <a:r>
              <a:rPr lang="pl-PL" dirty="0"/>
              <a:t>obniżenie aktywności fizycznej, spędzanie czasu w łóżku, przedłużająca się bezczynność, brak inicjatywy, problem z mobilizacją do działania,</a:t>
            </a:r>
          </a:p>
          <a:p>
            <a:r>
              <a:rPr lang="pl-PL" dirty="0"/>
              <a:t>obniżenie sprawności intelektualnej – problemy z koncentracją, zapamiętywaniem, uczeniem się, logicznym myśleniem. zubożenie mowy, zdawkowe wypowiedzi,</a:t>
            </a:r>
          </a:p>
          <a:p>
            <a:r>
              <a:rPr lang="pl-PL" dirty="0"/>
              <a:t>problemy ze snem – bezsenność lub senność, zaburzenia rytmu dobowego – wstawanie lub zasypianie o nietypowych porach, brak aktywności w ciągu dnia,</a:t>
            </a:r>
          </a:p>
          <a:p>
            <a:r>
              <a:rPr lang="pl-PL" dirty="0"/>
              <a:t>zaburzenia łaknienia lub nadmierny apetyt, zauważalna utrata masy ciała lub nadmierne przybieranie na wadze,</a:t>
            </a:r>
          </a:p>
          <a:p>
            <a:r>
              <a:rPr lang="pl-PL" dirty="0"/>
              <a:t>ucieczka w używki: alkohol, papierosy, narkotyki. skłonność do zachowań patologicznych, zamknięcie w rzeczywistości wirtualnej (media </a:t>
            </a:r>
            <a:r>
              <a:rPr lang="pl-PL" dirty="0" err="1"/>
              <a:t>społecznościowe</a:t>
            </a:r>
            <a:r>
              <a:rPr lang="pl-PL" dirty="0"/>
              <a:t>, gry komputerowe etc.),</a:t>
            </a:r>
          </a:p>
          <a:p>
            <a:r>
              <a:rPr lang="pl-PL" dirty="0"/>
              <a:t>myśli samobójcze, których konsekwencją mogą być próby odebrania sobie życia.</a:t>
            </a:r>
          </a:p>
        </p:txBody>
      </p:sp>
      <p:pic>
        <p:nvPicPr>
          <p:cNvPr id="4098" name="Picture 2" descr="Depresja u nastolatków: jak rozpoznać objawy i leczyć depresję? | Zdrowie  Radio ZET"/>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5000628" y="4714884"/>
            <a:ext cx="3286116" cy="18469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100" name="Picture 4" descr="Psychiatria. Nastoletnia depresja: żyjemy w świecie samooszukiwania się,  fałszowania rzeczywistości - FARMAKOTERAPIA"/>
          <p:cNvPicPr>
            <a:picLocks noChangeAspect="1" noChangeArrowheads="1"/>
          </p:cNvPicPr>
          <p:nvPr/>
        </p:nvPicPr>
        <p:blipFill>
          <a:blip r:embed="rId3">
            <a:duotone>
              <a:prstClr val="black"/>
              <a:schemeClr val="tx2">
                <a:tint val="45000"/>
                <a:satMod val="400000"/>
              </a:schemeClr>
            </a:duotone>
          </a:blip>
          <a:srcRect/>
          <a:stretch>
            <a:fillRect/>
          </a:stretch>
        </p:blipFill>
        <p:spPr bwMode="auto">
          <a:xfrm>
            <a:off x="928662" y="4714884"/>
            <a:ext cx="3000396" cy="1998651"/>
          </a:xfrm>
          <a:prstGeom prst="rect">
            <a:avLst/>
          </a:prstGeom>
          <a:ln>
            <a:noFill/>
          </a:ln>
          <a:effectLst>
            <a:outerShdw blurRad="190500" algn="tl" rotWithShape="0">
              <a:srgbClr val="000000">
                <a:alpha val="70000"/>
              </a:srgbClr>
            </a:outerShdw>
          </a:effectLst>
        </p:spPr>
      </p:pic>
    </p:spTree>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Czym jest depresja?</a:t>
            </a:r>
          </a:p>
        </p:txBody>
      </p:sp>
      <p:sp>
        <p:nvSpPr>
          <p:cNvPr id="3" name="Symbol zastępczy zawartości 2"/>
          <p:cNvSpPr>
            <a:spLocks noGrp="1"/>
          </p:cNvSpPr>
          <p:nvPr>
            <p:ph idx="1"/>
          </p:nvPr>
        </p:nvSpPr>
        <p:spPr>
          <a:xfrm>
            <a:off x="285720" y="1357299"/>
            <a:ext cx="7467600" cy="2928958"/>
          </a:xfrm>
        </p:spPr>
        <p:txBody>
          <a:bodyPr>
            <a:normAutofit fontScale="92500" lnSpcReduction="10000"/>
          </a:bodyPr>
          <a:lstStyle/>
          <a:p>
            <a:pPr>
              <a:buNone/>
            </a:pPr>
            <a:r>
              <a:rPr lang="pl-PL" sz="2400" dirty="0"/>
              <a:t>	</a:t>
            </a:r>
            <a:r>
              <a:rPr lang="pl-PL" sz="2100" dirty="0"/>
              <a:t>Depresja to choroba przewlekła, która upośledza codzienne funkcjonowanie i życie chorego. Zajmuje 4 miejsce na liście najpoważniejszych problemów zdrowotnych. Jest to grupa zaburzeń charakteryzująca się podobnymi objawami psychicznymi oraz fizycznymi. Ma związek z zachwianiem równowagi chemicznej w mózgu, co oznacza zaburzenia w wydzielaniu i przepływie neuroprzekaźników, czyli substancji odpowiedzialnych za nastrój i emocje. </a:t>
            </a:r>
          </a:p>
          <a:p>
            <a:pPr>
              <a:buNone/>
            </a:pPr>
            <a:r>
              <a:rPr lang="pl-PL" sz="2100" dirty="0"/>
              <a:t>	1,5 mln Polaków cierpi na depresję. Według WHO, za kilka lat będzie to najczęściej występująca choroba na świecie.</a:t>
            </a:r>
          </a:p>
        </p:txBody>
      </p:sp>
      <p:pic>
        <p:nvPicPr>
          <p:cNvPr id="14340" name="Picture 4" descr="Ukryta depresja - BLOG Grzegorza Kempinsky&amp;#39;ego | BLOG Grzegorza  Kempinsky&amp;#39;ego"/>
          <p:cNvPicPr>
            <a:picLocks noChangeAspect="1" noChangeArrowheads="1"/>
          </p:cNvPicPr>
          <p:nvPr/>
        </p:nvPicPr>
        <p:blipFill>
          <a:blip r:embed="rId2">
            <a:clrChange>
              <a:clrFrom>
                <a:srgbClr val="595959"/>
              </a:clrFrom>
              <a:clrTo>
                <a:srgbClr val="595959">
                  <a:alpha val="0"/>
                </a:srgbClr>
              </a:clrTo>
            </a:clrChange>
          </a:blip>
          <a:srcRect/>
          <a:stretch>
            <a:fillRect/>
          </a:stretch>
        </p:blipFill>
        <p:spPr bwMode="auto">
          <a:xfrm>
            <a:off x="4214810" y="4406783"/>
            <a:ext cx="4357718" cy="2451217"/>
          </a:xfrm>
          <a:prstGeom prst="rect">
            <a:avLst/>
          </a:prstGeom>
          <a:ln>
            <a:noFill/>
          </a:ln>
          <a:effectLst>
            <a:outerShdw blurRad="190500" algn="tl" rotWithShape="0">
              <a:srgbClr val="000000">
                <a:alpha val="70000"/>
              </a:srgbClr>
            </a:outerShdw>
          </a:effectLst>
        </p:spPr>
      </p:pic>
      <p:pic>
        <p:nvPicPr>
          <p:cNvPr id="14346" name="Picture 10" descr="Depresja to stan zapalny | KtoCięWyleczy"/>
          <p:cNvPicPr>
            <a:picLocks noChangeAspect="1" noChangeArrowheads="1"/>
          </p:cNvPicPr>
          <p:nvPr/>
        </p:nvPicPr>
        <p:blipFill>
          <a:blip r:embed="rId3">
            <a:clrChange>
              <a:clrFrom>
                <a:srgbClr val="7DC5D4"/>
              </a:clrFrom>
              <a:clrTo>
                <a:srgbClr val="7DC5D4">
                  <a:alpha val="0"/>
                </a:srgbClr>
              </a:clrTo>
            </a:clrChange>
          </a:blip>
          <a:srcRect/>
          <a:stretch>
            <a:fillRect/>
          </a:stretch>
        </p:blipFill>
        <p:spPr bwMode="auto">
          <a:xfrm flipH="1">
            <a:off x="0" y="4378156"/>
            <a:ext cx="4714876" cy="2479843"/>
          </a:xfrm>
          <a:prstGeom prst="rect">
            <a:avLst/>
          </a:prstGeom>
          <a:noFill/>
        </p:spPr>
      </p:pic>
    </p:spTree>
  </p:cSld>
  <p:clrMapOvr>
    <a:masterClrMapping/>
  </p:clrMapOvr>
  <p:transition>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Jak rozpoznać depresję u nastolatków?</a:t>
            </a:r>
          </a:p>
        </p:txBody>
      </p:sp>
      <p:sp>
        <p:nvSpPr>
          <p:cNvPr id="3" name="Symbol zastępczy zawartości 2"/>
          <p:cNvSpPr>
            <a:spLocks noGrp="1"/>
          </p:cNvSpPr>
          <p:nvPr>
            <p:ph idx="1"/>
          </p:nvPr>
        </p:nvSpPr>
        <p:spPr/>
        <p:txBody>
          <a:bodyPr>
            <a:normAutofit fontScale="77500" lnSpcReduction="20000"/>
          </a:bodyPr>
          <a:lstStyle/>
          <a:p>
            <a:pPr>
              <a:buFont typeface="Wingdings" pitchFamily="2" charset="2"/>
              <a:buChar char="q"/>
            </a:pPr>
            <a:r>
              <a:rPr lang="pl-PL" u="sng" dirty="0">
                <a:solidFill>
                  <a:srgbClr val="009999"/>
                </a:solidFill>
              </a:rPr>
              <a:t>Depresja</a:t>
            </a:r>
            <a:r>
              <a:rPr lang="pl-PL" dirty="0"/>
              <a:t> zazwyczaj przychodzi na myśl w ostatniej chwili i też najczęściej nie w kategoriach poważnej choroby, a dziecięcego „focha”. Stąd całkowicie nieuprawnione i nieskuteczne twierdzenia kierowane pod adresem dzieci: „weź się w garść”, „o co ci chodzi, przecież masz wszystko”, „ja w twoim wieku miałam gorzej”. W tym kontekście najistotniejsze staje się pytanie, jak rozpoznać depresję u nastolatków?</a:t>
            </a:r>
          </a:p>
          <a:p>
            <a:pPr>
              <a:buFont typeface="Wingdings" pitchFamily="2" charset="2"/>
              <a:buChar char="q"/>
            </a:pPr>
            <a:r>
              <a:rPr lang="pl-PL" dirty="0"/>
              <a:t>Spośród objawów depresji u nastolatków, które były wcześniej wymienione, najważniejszym kryterium diagnostycznym jest stwierdzenie chronicznego pogorszenia nastroju w perspektywie przynajmniej 2-tygodniowej.</a:t>
            </a:r>
          </a:p>
        </p:txBody>
      </p:sp>
    </p:spTree>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Leczenie depresji u młodzieży</a:t>
            </a:r>
          </a:p>
        </p:txBody>
      </p:sp>
      <p:sp>
        <p:nvSpPr>
          <p:cNvPr id="3" name="Symbol zastępczy zawartości 2"/>
          <p:cNvSpPr>
            <a:spLocks noGrp="1"/>
          </p:cNvSpPr>
          <p:nvPr>
            <p:ph idx="1"/>
          </p:nvPr>
        </p:nvSpPr>
        <p:spPr/>
        <p:txBody>
          <a:bodyPr>
            <a:normAutofit fontScale="47500" lnSpcReduction="20000"/>
          </a:bodyPr>
          <a:lstStyle/>
          <a:p>
            <a:pPr>
              <a:buNone/>
            </a:pPr>
            <a:r>
              <a:rPr lang="pl-PL" dirty="0">
                <a:solidFill>
                  <a:srgbClr val="009999"/>
                </a:solidFill>
              </a:rPr>
              <a:t>	</a:t>
            </a:r>
            <a:r>
              <a:rPr lang="pl-PL" u="sng" dirty="0">
                <a:solidFill>
                  <a:srgbClr val="009999"/>
                </a:solidFill>
              </a:rPr>
              <a:t>Leczenie depresji </a:t>
            </a:r>
            <a:r>
              <a:rPr lang="pl-PL" b="1" u="sng" dirty="0">
                <a:solidFill>
                  <a:srgbClr val="009999"/>
                </a:solidFill>
              </a:rPr>
              <a:t>u młodzieży </a:t>
            </a:r>
            <a:r>
              <a:rPr lang="pl-PL" dirty="0"/>
              <a:t>obejmuje trzy poziomy postępowania, alternatywne wobec siebie lub komplementarne, w zależności do czynników osobowościowych oraz postaci choroby i natężenia jej objawów. Można wymienić takie działania jak:</a:t>
            </a:r>
          </a:p>
          <a:p>
            <a:endParaRPr lang="pl-PL" u="sng" dirty="0">
              <a:solidFill>
                <a:srgbClr val="009999"/>
              </a:solidFill>
            </a:endParaRPr>
          </a:p>
          <a:p>
            <a:pPr marL="550926" indent="-514350">
              <a:buFont typeface="+mj-lt"/>
              <a:buAutoNum type="alphaLcParenR"/>
            </a:pPr>
            <a:r>
              <a:rPr lang="pl-PL" u="sng" dirty="0">
                <a:solidFill>
                  <a:srgbClr val="009999"/>
                </a:solidFill>
              </a:rPr>
              <a:t>Farmakoterapia- </a:t>
            </a:r>
            <a:r>
              <a:rPr lang="pl-PL" dirty="0"/>
              <a:t>W przypadku młodzieży z dostępnej gamy farmaceutyków wybiera się zazwyczaj względnie dobre tolerowane leki z grupy inhibitorów zwrotnego wychwytu serotoniny (SSRI). Należy jednak pamiętać, że leczenie farmakologiczne pacjentów przed ukończeniem 18 roku życia rodzi wiele kontrowersji. Panuje przekonanie, że tego typu środki powinny być wdrażane jedynie w przypadku najcięższych zaburzeń depresyjnych, a także wystąpienia choroby afektywnej </a:t>
            </a:r>
            <a:r>
              <a:rPr lang="pl-PL" u="sng" dirty="0">
                <a:solidFill>
                  <a:srgbClr val="009999"/>
                </a:solidFill>
              </a:rPr>
              <a:t>dwubiegunowej (z fazami depresji i manii);</a:t>
            </a:r>
          </a:p>
          <a:p>
            <a:pPr marL="550926" indent="-514350">
              <a:buFont typeface="+mj-lt"/>
              <a:buAutoNum type="alphaLcParenR"/>
            </a:pPr>
            <a:endParaRPr lang="pl-PL" dirty="0"/>
          </a:p>
          <a:p>
            <a:pPr marL="550926" indent="-514350">
              <a:buFont typeface="+mj-lt"/>
              <a:buAutoNum type="alphaLcParenR"/>
            </a:pPr>
            <a:r>
              <a:rPr lang="pl-PL" u="sng" dirty="0">
                <a:solidFill>
                  <a:srgbClr val="009999"/>
                </a:solidFill>
              </a:rPr>
              <a:t>psychoterapia- </a:t>
            </a:r>
            <a:r>
              <a:rPr lang="pl-PL" dirty="0"/>
              <a:t>Jest to podstawowy standard działania. W przypadku nastoletnich pacjentów najlepsze wyniki przynosi terapia </a:t>
            </a:r>
            <a:r>
              <a:rPr lang="pl-PL" u="sng" dirty="0">
                <a:solidFill>
                  <a:srgbClr val="009999"/>
                </a:solidFill>
              </a:rPr>
              <a:t>poznawczo-behawioralna</a:t>
            </a:r>
            <a:r>
              <a:rPr lang="pl-PL" dirty="0"/>
              <a:t>. Metody tego typu sprawdzają się zwłaszcza w sytuacji zaburzeń o podłożu lękowym.</a:t>
            </a:r>
          </a:p>
          <a:p>
            <a:pPr marL="550926" indent="-514350">
              <a:buFont typeface="+mj-lt"/>
              <a:buAutoNum type="alphaLcParenR"/>
            </a:pPr>
            <a:endParaRPr lang="pl-PL" dirty="0"/>
          </a:p>
          <a:p>
            <a:pPr marL="550926" indent="-514350">
              <a:buFont typeface="+mj-lt"/>
              <a:buAutoNum type="alphaLcParenR"/>
            </a:pPr>
            <a:r>
              <a:rPr lang="pl-PL" u="sng" dirty="0">
                <a:solidFill>
                  <a:srgbClr val="009999"/>
                </a:solidFill>
              </a:rPr>
              <a:t>Psychoedukacja-</a:t>
            </a:r>
            <a:r>
              <a:rPr lang="pl-PL" dirty="0"/>
              <a:t> W leczeniu depresji ważne jest też uświadomienie rodzicom oraz dzieciom podstawowych faktów, a więc </a:t>
            </a:r>
            <a:r>
              <a:rPr lang="pl-PL" u="sng" dirty="0">
                <a:solidFill>
                  <a:srgbClr val="009999"/>
                </a:solidFill>
              </a:rPr>
              <a:t>wyjaśnienie</a:t>
            </a:r>
            <a:r>
              <a:rPr lang="pl-PL" dirty="0"/>
              <a:t>, że depresja jest chorobą, że nie należy się jej wstydzić ani jej piętnować, a także – jakie są metody leczenia, ich skuteczność oraz możliwe skutki uboczne. Działania </a:t>
            </a:r>
            <a:r>
              <a:rPr lang="pl-PL" dirty="0" err="1"/>
              <a:t>psychoedukacyjne</a:t>
            </a:r>
            <a:r>
              <a:rPr lang="pl-PL" dirty="0"/>
              <a:t> kładą także nacisk na to, </a:t>
            </a:r>
            <a:r>
              <a:rPr lang="pl-PL" u="sng" dirty="0">
                <a:solidFill>
                  <a:srgbClr val="009999"/>
                </a:solidFill>
              </a:rPr>
              <a:t>co może zrobić otoczenie dla nastoletniego pacjenta </a:t>
            </a:r>
            <a:r>
              <a:rPr lang="pl-PL" dirty="0"/>
              <a:t>oraz – </a:t>
            </a:r>
            <a:r>
              <a:rPr lang="pl-PL" u="sng" dirty="0">
                <a:solidFill>
                  <a:srgbClr val="009999"/>
                </a:solidFill>
              </a:rPr>
              <a:t>jak zapobiegać</a:t>
            </a:r>
            <a:r>
              <a:rPr lang="pl-PL" dirty="0"/>
              <a:t> nawrotom choroby w przyszłości i co robić, gdyby do nich doszło.</a:t>
            </a:r>
          </a:p>
          <a:p>
            <a:endParaRPr lang="pl-PL" dirty="0"/>
          </a:p>
        </p:txBody>
      </p:sp>
    </p:spTree>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Co to jest depresja i jak skutecznie sobie z nią poradzić?"/>
          <p:cNvPicPr>
            <a:picLocks noChangeAspect="1" noChangeArrowheads="1"/>
          </p:cNvPicPr>
          <p:nvPr/>
        </p:nvPicPr>
        <p:blipFill>
          <a:blip r:embed="rId2"/>
          <a:srcRect/>
          <a:stretch>
            <a:fillRect/>
          </a:stretch>
        </p:blipFill>
        <p:spPr bwMode="auto">
          <a:xfrm>
            <a:off x="0" y="0"/>
            <a:ext cx="9501222" cy="6858000"/>
          </a:xfrm>
          <a:prstGeom prst="rect">
            <a:avLst/>
          </a:prstGeom>
          <a:noFill/>
        </p:spPr>
      </p:pic>
      <p:sp>
        <p:nvSpPr>
          <p:cNvPr id="6" name="Prostokąt 5"/>
          <p:cNvSpPr/>
          <p:nvPr/>
        </p:nvSpPr>
        <p:spPr>
          <a:xfrm>
            <a:off x="0" y="642918"/>
            <a:ext cx="5572132" cy="1846659"/>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pl-PL" sz="9600" b="1" spc="150" dirty="0">
                <a:ln w="11430"/>
                <a:solidFill>
                  <a:srgbClr val="F8F8F8"/>
                </a:solidFill>
                <a:effectLst>
                  <a:outerShdw blurRad="25400" algn="tl" rotWithShape="0">
                    <a:srgbClr val="000000">
                      <a:alpha val="43000"/>
                    </a:srgbClr>
                  </a:outerShdw>
                </a:effectLst>
              </a:rPr>
              <a:t>KONIEC</a:t>
            </a:r>
          </a:p>
          <a:p>
            <a:pPr algn="ctr"/>
            <a:r>
              <a:rPr lang="pl-PL" b="1" spc="150" dirty="0">
                <a:ln w="11430"/>
                <a:solidFill>
                  <a:srgbClr val="F8F8F8"/>
                </a:solidFill>
                <a:effectLst>
                  <a:outerShdw blurRad="25400" algn="tl" rotWithShape="0">
                    <a:srgbClr val="000000">
                      <a:alpha val="43000"/>
                    </a:srgbClr>
                  </a:outerShdw>
                </a:effectLst>
              </a:rPr>
              <a:t>Dziękujemy za uwagę!</a:t>
            </a:r>
          </a:p>
        </p:txBody>
      </p:sp>
    </p:spTree>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Źródła:</a:t>
            </a:r>
          </a:p>
        </p:txBody>
      </p:sp>
      <p:sp>
        <p:nvSpPr>
          <p:cNvPr id="3" name="Symbol zastępczy zawartości 2"/>
          <p:cNvSpPr>
            <a:spLocks noGrp="1"/>
          </p:cNvSpPr>
          <p:nvPr>
            <p:ph idx="1"/>
          </p:nvPr>
        </p:nvSpPr>
        <p:spPr>
          <a:xfrm>
            <a:off x="457200" y="1600200"/>
            <a:ext cx="7467600" cy="4972072"/>
          </a:xfrm>
        </p:spPr>
        <p:txBody>
          <a:bodyPr>
            <a:normAutofit fontScale="47500" lnSpcReduction="20000"/>
          </a:bodyPr>
          <a:lstStyle/>
          <a:p>
            <a:r>
              <a:rPr lang="pl-PL" sz="3400" dirty="0">
                <a:hlinkClick r:id="rId2"/>
              </a:rPr>
              <a:t>https://dimedic.eu/pl/wiedza/depresja-nastolatkow-jak-rozpoznac-objawy-u-mlodziezy?fbclid=IwAR326qqIXJKnlFtDbLgzFDsQ0G6mFpDD3ZxY91tF2YKJvE_y_9R2Ym3Sfo8</a:t>
            </a:r>
            <a:endParaRPr lang="pl-PL" sz="3400" dirty="0"/>
          </a:p>
          <a:p>
            <a:r>
              <a:rPr lang="pl-PL" sz="3400" dirty="0">
                <a:hlinkClick r:id="rId3"/>
              </a:rPr>
              <a:t>https://medicana.pl/w-jakich-chorobach-mozna-stosowac-medyczna-marihuane/depresja-przyczyny-objawy-rodzaje-leczenie/?gclid=EAIaIQobChMI0-er3_up9AIVQEaRBR3glwJLEAAYASAAEgLJRfD_BwE</a:t>
            </a:r>
            <a:endParaRPr lang="pl-PL" sz="3400" dirty="0"/>
          </a:p>
          <a:p>
            <a:r>
              <a:rPr lang="pl-PL" sz="3400" dirty="0">
                <a:hlinkClick r:id="rId4"/>
              </a:rPr>
              <a:t>https://www.wapteka.pl/blog/artykul/depresja-jakie-sa-przyczyny-i-objawy-oraz-jak-leczyc-jakie-sa-rodzaje-depresji</a:t>
            </a:r>
            <a:endParaRPr lang="pl-PL" sz="3400" dirty="0"/>
          </a:p>
          <a:p>
            <a:r>
              <a:rPr lang="pl-PL" sz="3400" dirty="0">
                <a:hlinkClick r:id="rId5"/>
              </a:rPr>
              <a:t>https://www.medonet.pl/choroby-od-a-do-z/choroby-i-zaburzenia-psychiczne,depresja---objawy--leczenie--przyczyny-i-rodzaje-depresji,artykul,1597611.html</a:t>
            </a:r>
            <a:endParaRPr lang="pl-PL" sz="3400" dirty="0"/>
          </a:p>
          <a:p>
            <a:r>
              <a:rPr lang="pl-PL" sz="3400" dirty="0">
                <a:hlinkClick r:id="rId6"/>
              </a:rPr>
              <a:t>https://zdrowie.parenting.pl/jakie-sa-rodzaje-depresji</a:t>
            </a:r>
            <a:endParaRPr lang="pl-PL" sz="3400" dirty="0"/>
          </a:p>
          <a:p>
            <a:r>
              <a:rPr lang="pl-PL" sz="3400" dirty="0">
                <a:hlinkClick r:id="rId7"/>
              </a:rPr>
              <a:t>https://dimedic.eu/pl/wiedza/rodzaje-depresji-i-stopnie-objawy-typowe-i-nietypowe</a:t>
            </a:r>
            <a:endParaRPr lang="pl-PL" sz="3400" dirty="0"/>
          </a:p>
          <a:p>
            <a:r>
              <a:rPr lang="pl-PL" sz="3400" dirty="0">
                <a:hlinkClick r:id="rId8"/>
              </a:rPr>
              <a:t>https://www.profilaktykawmalopolsce.pl/leczenie-depresji-zapobieganie-leczenie</a:t>
            </a:r>
            <a:endParaRPr lang="pl-PL" sz="3400" dirty="0"/>
          </a:p>
          <a:p>
            <a:r>
              <a:rPr lang="pl-PL" sz="3400" dirty="0">
                <a:hlinkClick r:id="rId2"/>
              </a:rPr>
              <a:t>https://dimedic.eu/pl/wiedza/depresja-nastolatkow-jak-rozpoznac-objawy-u-mlodziezy?fbclid=IwAR326qqIXJKnlFtDbLgzFDsQ0G6mFpDD3ZxY91tF2YKJvE_y_9R2Ym3Sfo8</a:t>
            </a:r>
            <a:endParaRPr lang="pl-PL" sz="3400" dirty="0"/>
          </a:p>
          <a:p>
            <a:r>
              <a:rPr lang="pl-PL"/>
              <a:t>https://www.aptekagemini.pl/poradnik/zdrowie/depresja-czego-nie-mowic-osobie-ktora-na-nia-choruje/</a:t>
            </a:r>
            <a:endParaRPr lang="pl-PL" dirty="0"/>
          </a:p>
          <a:p>
            <a:endParaRPr lang="pl-PL" dirty="0"/>
          </a:p>
        </p:txBody>
      </p:sp>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Stopnie depresji</a:t>
            </a:r>
          </a:p>
        </p:txBody>
      </p:sp>
      <p:sp>
        <p:nvSpPr>
          <p:cNvPr id="3" name="Symbol zastępczy zawartości 2"/>
          <p:cNvSpPr>
            <a:spLocks noGrp="1"/>
          </p:cNvSpPr>
          <p:nvPr>
            <p:ph idx="1"/>
          </p:nvPr>
        </p:nvSpPr>
        <p:spPr>
          <a:xfrm>
            <a:off x="357158" y="1428736"/>
            <a:ext cx="8258204" cy="5043510"/>
          </a:xfrm>
        </p:spPr>
        <p:txBody>
          <a:bodyPr>
            <a:normAutofit fontScale="47500" lnSpcReduction="20000"/>
          </a:bodyPr>
          <a:lstStyle/>
          <a:p>
            <a:r>
              <a:rPr lang="pl-PL" sz="3800" b="1" dirty="0"/>
              <a:t>Depresja 1 stopnia-</a:t>
            </a:r>
            <a:r>
              <a:rPr lang="pl-PL" sz="3800" dirty="0"/>
              <a:t> lekka, zwana też subdepresją, cechuje się występowaniem obniżonego nastroju przez większą część dnia, niezależnie od okoliczności. Sporadycznie mogą się też pojawiać inne oznaki zaburzeń depresyjnych, w tym zmęczenie, zniechęcenie, złe samopoczucie, brak zadowolenia, pogorszenie snu, gorszy apetyt. Do </a:t>
            </a:r>
            <a:r>
              <a:rPr lang="pl-PL" sz="3800" b="1" dirty="0"/>
              <a:t>depresji lekkiej</a:t>
            </a:r>
            <a:r>
              <a:rPr lang="pl-PL" sz="3800" dirty="0"/>
              <a:t> zaliczana jest niekiedy tzw. depresja maskowana, objawiająca się występowaniem licznych objawów psychosomatycznych, w szczególności bólowych.</a:t>
            </a:r>
          </a:p>
          <a:p>
            <a:endParaRPr lang="pl-PL" sz="3800" dirty="0"/>
          </a:p>
          <a:p>
            <a:r>
              <a:rPr lang="pl-PL" sz="3800" b="1" dirty="0"/>
              <a:t>Depresja 2 stopnia-</a:t>
            </a:r>
            <a:r>
              <a:rPr lang="pl-PL" sz="3800" dirty="0"/>
              <a:t> umiarkowana. Występuje znaczne i stałe pogorszenie nastroju, a także </a:t>
            </a:r>
            <a:r>
              <a:rPr lang="pl-PL" sz="3800" dirty="0" err="1"/>
              <a:t>anhedonia</a:t>
            </a:r>
            <a:r>
              <a:rPr lang="pl-PL" sz="3800" dirty="0"/>
              <a:t> (czyli niemożność przeżywania przyjemności i emocjonalne zobojętnienie), zniechęcenie, alienacja społeczna, pogorszenie funkcjonowania w rodzinie, w grupie rówieśniczej, w pracy.</a:t>
            </a:r>
          </a:p>
          <a:p>
            <a:endParaRPr lang="pl-PL" sz="3800" dirty="0"/>
          </a:p>
          <a:p>
            <a:r>
              <a:rPr lang="pl-PL" sz="3800" b="1" dirty="0"/>
              <a:t>Depresja 3 stopnia- </a:t>
            </a:r>
            <a:r>
              <a:rPr lang="pl-PL" sz="3800" dirty="0"/>
              <a:t>Bardzo silna. Jeśli występuje bez objawów psychotycznych, pacjenci najczęściej zmagają się z takimi symptomami, jak głęboki smutek, zobojętnienie, niezdolność do wykonywania codziennych czynności, a także często myśli samobójcze. Jeśli dodatkowo dochodzą do tego objawy psychotyczne, osoba chora ma silne urojenia dotyczące winy i kary, myśli i zachowania hipochondryczne oraz zahamowania ruchowe.</a:t>
            </a:r>
          </a:p>
          <a:p>
            <a:endParaRPr lang="pl-PL" dirty="0"/>
          </a:p>
        </p:txBody>
      </p:sp>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Jakie są rodzaje depresji?</a:t>
            </a:r>
          </a:p>
        </p:txBody>
      </p:sp>
      <p:sp>
        <p:nvSpPr>
          <p:cNvPr id="3" name="Symbol zastępczy zawartości 2"/>
          <p:cNvSpPr>
            <a:spLocks noGrp="1"/>
          </p:cNvSpPr>
          <p:nvPr>
            <p:ph idx="1"/>
          </p:nvPr>
        </p:nvSpPr>
        <p:spPr>
          <a:xfrm>
            <a:off x="214282" y="1285860"/>
            <a:ext cx="8643998" cy="3500462"/>
          </a:xfrm>
        </p:spPr>
        <p:txBody>
          <a:bodyPr>
            <a:normAutofit fontScale="55000" lnSpcReduction="20000"/>
          </a:bodyPr>
          <a:lstStyle/>
          <a:p>
            <a:pPr marL="550926" indent="-514350">
              <a:buNone/>
            </a:pPr>
            <a:r>
              <a:rPr lang="pl-PL" sz="3600" b="1" dirty="0"/>
              <a:t>	1. Depresja endogenna</a:t>
            </a:r>
          </a:p>
          <a:p>
            <a:pPr>
              <a:buNone/>
            </a:pPr>
            <a:r>
              <a:rPr lang="pl-PL" dirty="0"/>
              <a:t>	Przyczyny depresji endogennej to: </a:t>
            </a:r>
            <a:r>
              <a:rPr lang="pl-PL" i="1" u="sng" dirty="0">
                <a:solidFill>
                  <a:srgbClr val="009999"/>
                </a:solidFill>
              </a:rPr>
              <a:t>Niedobór noradrenaliny </a:t>
            </a:r>
            <a:r>
              <a:rPr lang="pl-PL" u="sng" dirty="0">
                <a:solidFill>
                  <a:srgbClr val="009999"/>
                </a:solidFill>
              </a:rPr>
              <a:t>Niedobór serotoniny. Niedobór tych hormonów</a:t>
            </a:r>
            <a:r>
              <a:rPr lang="pl-PL" dirty="0"/>
              <a:t> spowodowany jest zaburzeniem przekazywania informacji w mózgu i objawia się on zaburzeniami nastroju. Chory odczuwa przygnębienie, smutek, traci sens życia, nie ma motywacji do jakichkolwiek działań. Pojawiają się </a:t>
            </a:r>
            <a:r>
              <a:rPr lang="pl-PL" b="1" u="sng" dirty="0">
                <a:solidFill>
                  <a:srgbClr val="009999"/>
                </a:solidFill>
              </a:rPr>
              <a:t>myśli samobójcze</a:t>
            </a:r>
            <a:r>
              <a:rPr lang="pl-PL" u="sng" dirty="0">
                <a:solidFill>
                  <a:srgbClr val="009999"/>
                </a:solidFill>
              </a:rPr>
              <a:t> i próby samobójcze</a:t>
            </a:r>
            <a:r>
              <a:rPr lang="pl-PL" dirty="0"/>
              <a:t>.</a:t>
            </a:r>
          </a:p>
          <a:p>
            <a:pPr>
              <a:buNone/>
            </a:pPr>
            <a:endParaRPr lang="pl-PL" sz="3600" dirty="0"/>
          </a:p>
          <a:p>
            <a:pPr>
              <a:buNone/>
            </a:pPr>
            <a:r>
              <a:rPr lang="pl-PL" sz="3600" b="1" dirty="0"/>
              <a:t>	2. Depresja reaktywna</a:t>
            </a:r>
          </a:p>
          <a:p>
            <a:pPr>
              <a:buNone/>
            </a:pPr>
            <a:r>
              <a:rPr lang="pl-PL" dirty="0"/>
              <a:t>	Depresja reaktywna zostaje wywołana za sprawą </a:t>
            </a:r>
            <a:r>
              <a:rPr lang="pl-PL" u="sng" dirty="0">
                <a:solidFill>
                  <a:srgbClr val="009999"/>
                </a:solidFill>
              </a:rPr>
              <a:t>urazu psychicznego</a:t>
            </a:r>
            <a:r>
              <a:rPr lang="pl-PL" dirty="0"/>
              <a:t>, który całkowicie zmienia otaczającą rzeczywistość. Przykładem takiego urazu psychicznego może być gwałt, śmierć najbliższej osoby, porzucenie. Ten rodzaj depresji łatwo zdiagnozować. Najczęściej leczy się go psychoterapią i lekami.</a:t>
            </a:r>
          </a:p>
          <a:p>
            <a:pPr>
              <a:buNone/>
            </a:pPr>
            <a:endParaRPr lang="pl-PL" sz="3600" dirty="0"/>
          </a:p>
        </p:txBody>
      </p:sp>
      <p:pic>
        <p:nvPicPr>
          <p:cNvPr id="5" name="Picture 2" descr="DEPRESJA – cichy zabójca – Przejrzyj Na Oczy"/>
          <p:cNvPicPr>
            <a:picLocks noChangeAspect="1" noChangeArrowheads="1"/>
          </p:cNvPicPr>
          <p:nvPr/>
        </p:nvPicPr>
        <p:blipFill>
          <a:blip r:embed="rId2" cstate="print"/>
          <a:srcRect/>
          <a:stretch>
            <a:fillRect/>
          </a:stretch>
        </p:blipFill>
        <p:spPr bwMode="auto">
          <a:xfrm>
            <a:off x="6286512" y="4857760"/>
            <a:ext cx="2714612" cy="1789382"/>
          </a:xfrm>
          <a:prstGeom prst="rect">
            <a:avLst/>
          </a:prstGeom>
          <a:ln>
            <a:noFill/>
          </a:ln>
          <a:effectLst>
            <a:softEdge rad="112500"/>
          </a:effectLst>
        </p:spPr>
      </p:pic>
      <p:pic>
        <p:nvPicPr>
          <p:cNvPr id="30736" name="Picture 16" descr="Samobójstwo | Psychiatria - Medycyna Praktyczna dla pacjentów"/>
          <p:cNvPicPr>
            <a:picLocks noChangeAspect="1" noChangeArrowheads="1"/>
          </p:cNvPicPr>
          <p:nvPr/>
        </p:nvPicPr>
        <p:blipFill>
          <a:blip r:embed="rId3">
            <a:grayscl/>
          </a:blip>
          <a:srcRect/>
          <a:stretch>
            <a:fillRect/>
          </a:stretch>
        </p:blipFill>
        <p:spPr bwMode="auto">
          <a:xfrm>
            <a:off x="4500562" y="4286256"/>
            <a:ext cx="2595538" cy="17276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0738" name="Picture 18" descr="To nie jest kraj dla słabych ludzi. Drastyczny wzrost prób samobójczych  wśród seniorów i dzieci - GazetaPrawna.pl"/>
          <p:cNvPicPr>
            <a:picLocks noChangeAspect="1" noChangeArrowheads="1"/>
          </p:cNvPicPr>
          <p:nvPr/>
        </p:nvPicPr>
        <p:blipFill>
          <a:blip r:embed="rId4"/>
          <a:srcRect/>
          <a:stretch>
            <a:fillRect/>
          </a:stretch>
        </p:blipFill>
        <p:spPr bwMode="auto">
          <a:xfrm>
            <a:off x="214282" y="4572008"/>
            <a:ext cx="3677578" cy="2071702"/>
          </a:xfrm>
          <a:prstGeom prst="rect">
            <a:avLst/>
          </a:prstGeom>
          <a:noFill/>
        </p:spPr>
      </p:pic>
    </p:spTree>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0034" y="142852"/>
            <a:ext cx="7467600" cy="1143000"/>
          </a:xfrm>
        </p:spPr>
        <p:txBody>
          <a:bodyPr/>
          <a:lstStyle/>
          <a:p>
            <a:r>
              <a:rPr lang="pl-PL" dirty="0"/>
              <a:t>Jakie są rodzaje depresji?</a:t>
            </a:r>
          </a:p>
        </p:txBody>
      </p:sp>
      <p:sp>
        <p:nvSpPr>
          <p:cNvPr id="3" name="Symbol zastępczy zawartości 2"/>
          <p:cNvSpPr>
            <a:spLocks noGrp="1"/>
          </p:cNvSpPr>
          <p:nvPr>
            <p:ph idx="1"/>
          </p:nvPr>
        </p:nvSpPr>
        <p:spPr>
          <a:xfrm>
            <a:off x="-285784" y="1285860"/>
            <a:ext cx="9429784" cy="2928958"/>
          </a:xfrm>
        </p:spPr>
        <p:txBody>
          <a:bodyPr>
            <a:normAutofit fontScale="47500" lnSpcReduction="20000"/>
          </a:bodyPr>
          <a:lstStyle/>
          <a:p>
            <a:pPr>
              <a:buNone/>
            </a:pPr>
            <a:r>
              <a:rPr lang="pl-PL" b="1" dirty="0"/>
              <a:t>	</a:t>
            </a:r>
            <a:r>
              <a:rPr lang="pl-PL" sz="3400" b="1" dirty="0"/>
              <a:t>3. Depresja maskowana</a:t>
            </a:r>
          </a:p>
          <a:p>
            <a:pPr>
              <a:buNone/>
            </a:pPr>
            <a:r>
              <a:rPr lang="pl-PL" sz="3400" dirty="0"/>
              <a:t>	Depresja maskowana nie objawia się typowymi dla tej choroby zaburzeniami nastroju. Towarzyszą jej objawy somatyczne – </a:t>
            </a:r>
            <a:r>
              <a:rPr lang="pl-PL" sz="3400" u="sng" dirty="0">
                <a:solidFill>
                  <a:srgbClr val="009999"/>
                </a:solidFill>
              </a:rPr>
              <a:t>bóle głowy</a:t>
            </a:r>
            <a:r>
              <a:rPr lang="pl-PL" sz="3400" dirty="0"/>
              <a:t>, </a:t>
            </a:r>
            <a:r>
              <a:rPr lang="pl-PL" sz="3400" u="sng" dirty="0">
                <a:solidFill>
                  <a:srgbClr val="009999"/>
                </a:solidFill>
              </a:rPr>
              <a:t>bóle kręgosłupa</a:t>
            </a:r>
            <a:r>
              <a:rPr lang="pl-PL" sz="3400" dirty="0"/>
              <a:t>, </a:t>
            </a:r>
            <a:r>
              <a:rPr lang="pl-PL" sz="3400" u="sng" dirty="0">
                <a:solidFill>
                  <a:srgbClr val="009999"/>
                </a:solidFill>
              </a:rPr>
              <a:t>problemy ze snem</a:t>
            </a:r>
            <a:r>
              <a:rPr lang="pl-PL" sz="3400" dirty="0"/>
              <a:t>, </a:t>
            </a:r>
            <a:r>
              <a:rPr lang="pl-PL" sz="3400" u="sng" dirty="0">
                <a:solidFill>
                  <a:srgbClr val="009999"/>
                </a:solidFill>
              </a:rPr>
              <a:t>zaburzenia menstruacji </a:t>
            </a:r>
            <a:r>
              <a:rPr lang="pl-PL" sz="3400" dirty="0"/>
              <a:t>i inne. Chory może wyszukiwać u siebie różnorodnych chorób, jeździ po lekarzach, robi szczegółowe badania, które nie świadczą o żadnych zdrowotnych przypadłościach. Depresję maskowaną bardzo trudno zdiagnozować. Niekiedy mogą jej towarzyszyć napady paniki, zaburzenia w odżywianiu, </a:t>
            </a:r>
            <a:r>
              <a:rPr lang="pl-PL" sz="3400" u="sng" dirty="0">
                <a:solidFill>
                  <a:srgbClr val="009999"/>
                </a:solidFill>
              </a:rPr>
              <a:t>nadciśnienie tętnicze</a:t>
            </a:r>
            <a:r>
              <a:rPr lang="pl-PL" sz="3400" dirty="0"/>
              <a:t>, a także </a:t>
            </a:r>
            <a:r>
              <a:rPr lang="pl-PL" sz="3400" u="sng" dirty="0">
                <a:solidFill>
                  <a:srgbClr val="009999"/>
                </a:solidFill>
              </a:rPr>
              <a:t>astma</a:t>
            </a:r>
            <a:r>
              <a:rPr lang="pl-PL" sz="3400" dirty="0"/>
              <a:t> i duszności. </a:t>
            </a:r>
          </a:p>
          <a:p>
            <a:pPr>
              <a:buNone/>
            </a:pPr>
            <a:endParaRPr lang="pl-PL" sz="3400" dirty="0"/>
          </a:p>
          <a:p>
            <a:pPr>
              <a:buNone/>
            </a:pPr>
            <a:r>
              <a:rPr lang="pl-PL" sz="3400" b="1" dirty="0"/>
              <a:t>	4. Depresja lękowa</a:t>
            </a:r>
          </a:p>
          <a:p>
            <a:pPr>
              <a:buNone/>
            </a:pPr>
            <a:r>
              <a:rPr lang="pl-PL" sz="3400" dirty="0"/>
              <a:t>	Depresja lękowa objawia się lękiem, niepokojem, drażliwością, wybuchami paniki, </a:t>
            </a:r>
            <a:r>
              <a:rPr lang="pl-PL" sz="3400" u="sng" dirty="0">
                <a:solidFill>
                  <a:srgbClr val="009999"/>
                </a:solidFill>
              </a:rPr>
              <a:t>agresji</a:t>
            </a:r>
            <a:r>
              <a:rPr lang="pl-PL" sz="3400" dirty="0"/>
              <a:t> i zmianami nastroju. Temu rodzajowi depresji towarzyszy bardzo wysokie ryzyko popełnienia przez osobę chorą samobójstwa.</a:t>
            </a:r>
          </a:p>
        </p:txBody>
      </p:sp>
      <p:pic>
        <p:nvPicPr>
          <p:cNvPr id="33796" name="Picture 4" descr="Samobójstwo: aspekty psychologiczne. Wykład otwarty | waw4free"/>
          <p:cNvPicPr>
            <a:picLocks noChangeAspect="1" noChangeArrowheads="1"/>
          </p:cNvPicPr>
          <p:nvPr/>
        </p:nvPicPr>
        <p:blipFill>
          <a:blip r:embed="rId2"/>
          <a:srcRect/>
          <a:stretch>
            <a:fillRect/>
          </a:stretch>
        </p:blipFill>
        <p:spPr bwMode="auto">
          <a:xfrm>
            <a:off x="214282" y="4500570"/>
            <a:ext cx="2962834" cy="20097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3800" name="Picture 8" descr="Depresja to nie jest fanaberia słabych ludzi! Psychiatra, Ines Szczepańska  wyjaśnia na czym polega ta choroba – ZPS – Zespół Przychodni  Specjalistycznych w Tarnowie"/>
          <p:cNvPicPr>
            <a:picLocks noChangeAspect="1" noChangeArrowheads="1"/>
          </p:cNvPicPr>
          <p:nvPr/>
        </p:nvPicPr>
        <p:blipFill>
          <a:blip r:embed="rId3" cstate="print">
            <a:grayscl/>
          </a:blip>
          <a:srcRect/>
          <a:stretch>
            <a:fillRect/>
          </a:stretch>
        </p:blipFill>
        <p:spPr bwMode="auto">
          <a:xfrm>
            <a:off x="6015426" y="4857016"/>
            <a:ext cx="3128574" cy="2000984"/>
          </a:xfrm>
          <a:prstGeom prst="rect">
            <a:avLst/>
          </a:prstGeom>
          <a:ln>
            <a:noFill/>
          </a:ln>
          <a:effectLst>
            <a:outerShdw blurRad="292100" dist="139700" dir="2700000" algn="tl" rotWithShape="0">
              <a:srgbClr val="333333">
                <a:alpha val="65000"/>
              </a:srgbClr>
            </a:outerShdw>
          </a:effectLst>
        </p:spPr>
      </p:pic>
      <p:pic>
        <p:nvPicPr>
          <p:cNvPr id="9" name="Picture 6" descr="Niebieski Wieloryb w Polsce. Ofiarą dziewczynka, pocięte całe ciało.  Makabryczna gra miała doprowadzić do samobójstwa wieszwiecej - tvp.info"/>
          <p:cNvPicPr>
            <a:picLocks noChangeAspect="1" noChangeArrowheads="1"/>
          </p:cNvPicPr>
          <p:nvPr/>
        </p:nvPicPr>
        <p:blipFill>
          <a:blip r:embed="rId4"/>
          <a:srcRect/>
          <a:stretch>
            <a:fillRect/>
          </a:stretch>
        </p:blipFill>
        <p:spPr bwMode="auto">
          <a:xfrm>
            <a:off x="3500430" y="3929066"/>
            <a:ext cx="3175022" cy="1785950"/>
          </a:xfrm>
          <a:prstGeom prst="rect">
            <a:avLst/>
          </a:prstGeom>
          <a:ln>
            <a:noFill/>
          </a:ln>
          <a:effectLst>
            <a:outerShdw blurRad="190500" algn="tl" rotWithShape="0">
              <a:srgbClr val="000000">
                <a:alpha val="70000"/>
              </a:srgbClr>
            </a:outerShdw>
          </a:effectLst>
        </p:spPr>
      </p:pic>
    </p:spTree>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Jakie są rodzaje depresji?</a:t>
            </a:r>
          </a:p>
        </p:txBody>
      </p:sp>
      <p:sp>
        <p:nvSpPr>
          <p:cNvPr id="3" name="Symbol zastępczy zawartości 2"/>
          <p:cNvSpPr>
            <a:spLocks noGrp="1"/>
          </p:cNvSpPr>
          <p:nvPr>
            <p:ph idx="1"/>
          </p:nvPr>
        </p:nvSpPr>
        <p:spPr>
          <a:xfrm>
            <a:off x="0" y="1428736"/>
            <a:ext cx="9144000" cy="2614618"/>
          </a:xfrm>
        </p:spPr>
        <p:txBody>
          <a:bodyPr>
            <a:normAutofit fontScale="55000" lnSpcReduction="20000"/>
          </a:bodyPr>
          <a:lstStyle/>
          <a:p>
            <a:pPr>
              <a:buNone/>
            </a:pPr>
            <a:r>
              <a:rPr lang="pl-PL" b="1" dirty="0"/>
              <a:t>	5. Depresja poporodowa</a:t>
            </a:r>
          </a:p>
          <a:p>
            <a:pPr>
              <a:buNone/>
            </a:pPr>
            <a:r>
              <a:rPr lang="pl-PL" dirty="0"/>
              <a:t>	Depresji poporodowej towarzyszy </a:t>
            </a:r>
            <a:r>
              <a:rPr lang="pl-PL" u="sng" dirty="0">
                <a:solidFill>
                  <a:srgbClr val="009999"/>
                </a:solidFill>
              </a:rPr>
              <a:t>smutek</a:t>
            </a:r>
            <a:r>
              <a:rPr lang="pl-PL" dirty="0"/>
              <a:t>, </a:t>
            </a:r>
            <a:r>
              <a:rPr lang="pl-PL" u="sng" dirty="0">
                <a:solidFill>
                  <a:srgbClr val="009999"/>
                </a:solidFill>
              </a:rPr>
              <a:t>przygnębienie</a:t>
            </a:r>
            <a:r>
              <a:rPr lang="pl-PL" dirty="0"/>
              <a:t>, </a:t>
            </a:r>
            <a:r>
              <a:rPr lang="pl-PL" u="sng" dirty="0">
                <a:solidFill>
                  <a:srgbClr val="009999"/>
                </a:solidFill>
              </a:rPr>
              <a:t>osłabienie</a:t>
            </a:r>
            <a:r>
              <a:rPr lang="pl-PL" dirty="0"/>
              <a:t>, </a:t>
            </a:r>
            <a:r>
              <a:rPr lang="pl-PL" u="sng" dirty="0">
                <a:solidFill>
                  <a:srgbClr val="009999"/>
                </a:solidFill>
              </a:rPr>
              <a:t>wahania</a:t>
            </a:r>
            <a:r>
              <a:rPr lang="pl-PL" dirty="0"/>
              <a:t> </a:t>
            </a:r>
            <a:r>
              <a:rPr lang="pl-PL" u="sng" dirty="0">
                <a:solidFill>
                  <a:srgbClr val="009999"/>
                </a:solidFill>
              </a:rPr>
              <a:t>nastroju</a:t>
            </a:r>
            <a:r>
              <a:rPr lang="pl-PL" dirty="0"/>
              <a:t> – od śmiechu po płacz. Depresja poporodowa w przeciwieństwie do baby blues trwa dłużej, niż kilka tygodni. Odpowiedzialne za ten rodzaj depresji są zmieniające się hormony. Kobieta cierpiąca na depresję poporodową może </a:t>
            </a:r>
            <a:r>
              <a:rPr lang="pl-PL" u="sng" dirty="0">
                <a:solidFill>
                  <a:srgbClr val="009999"/>
                </a:solidFill>
              </a:rPr>
              <a:t>całkowicie stracić zainteresowanie nowo narodzonym dzieckiem. </a:t>
            </a:r>
          </a:p>
          <a:p>
            <a:pPr>
              <a:buNone/>
            </a:pPr>
            <a:endParaRPr lang="pl-PL" dirty="0"/>
          </a:p>
          <a:p>
            <a:pPr>
              <a:buNone/>
            </a:pPr>
            <a:r>
              <a:rPr lang="pl-PL" b="1" dirty="0"/>
              <a:t>	6. Depresja sezonowa</a:t>
            </a:r>
          </a:p>
          <a:p>
            <a:pPr>
              <a:buNone/>
            </a:pPr>
            <a:r>
              <a:rPr lang="pl-PL" dirty="0"/>
              <a:t>	Depresja sezonowa może pojawić się w okresie </a:t>
            </a:r>
            <a:r>
              <a:rPr lang="pl-PL" u="sng" dirty="0">
                <a:solidFill>
                  <a:srgbClr val="009999"/>
                </a:solidFill>
              </a:rPr>
              <a:t>jesienno-zimowym,</a:t>
            </a:r>
            <a:r>
              <a:rPr lang="pl-PL" dirty="0"/>
              <a:t> gdy jest większy </a:t>
            </a:r>
            <a:r>
              <a:rPr lang="pl-PL" u="sng" dirty="0">
                <a:solidFill>
                  <a:srgbClr val="009999"/>
                </a:solidFill>
              </a:rPr>
              <a:t>niedobór na światło</a:t>
            </a:r>
            <a:r>
              <a:rPr lang="pl-PL" dirty="0"/>
              <a:t>. Objawami tego rodzaju depresji jest senność, brak energii, zaburzenia nastroju, problemy ze snem, </a:t>
            </a:r>
            <a:r>
              <a:rPr lang="pl-PL" u="sng" dirty="0">
                <a:solidFill>
                  <a:srgbClr val="009999"/>
                </a:solidFill>
              </a:rPr>
              <a:t>zwiększony apetyt </a:t>
            </a:r>
            <a:r>
              <a:rPr lang="pl-PL" dirty="0"/>
              <a:t>i przyrost wagi.</a:t>
            </a:r>
          </a:p>
          <a:p>
            <a:pPr>
              <a:buNone/>
            </a:pPr>
            <a:endParaRPr lang="pl-PL" dirty="0"/>
          </a:p>
          <a:p>
            <a:endParaRPr lang="pl-PL" dirty="0"/>
          </a:p>
        </p:txBody>
      </p:sp>
      <p:pic>
        <p:nvPicPr>
          <p:cNvPr id="34818" name="Picture 2" descr="Cómo afecta dar a luz con miedo - Eres Mamá"/>
          <p:cNvPicPr>
            <a:picLocks noChangeAspect="1" noChangeArrowheads="1"/>
          </p:cNvPicPr>
          <p:nvPr/>
        </p:nvPicPr>
        <p:blipFill>
          <a:blip r:embed="rId2">
            <a:grayscl/>
          </a:blip>
          <a:srcRect/>
          <a:stretch>
            <a:fillRect/>
          </a:stretch>
        </p:blipFill>
        <p:spPr bwMode="auto">
          <a:xfrm>
            <a:off x="5629535" y="4357694"/>
            <a:ext cx="3347776" cy="2283184"/>
          </a:xfrm>
          <a:prstGeom prst="rect">
            <a:avLst/>
          </a:prstGeom>
          <a:ln>
            <a:noFill/>
          </a:ln>
          <a:effectLst>
            <a:outerShdw blurRad="190500" algn="tl" rotWithShape="0">
              <a:srgbClr val="000000">
                <a:alpha val="70000"/>
              </a:srgbClr>
            </a:outerShdw>
          </a:effectLst>
        </p:spPr>
      </p:pic>
      <p:pic>
        <p:nvPicPr>
          <p:cNvPr id="34820" name="Picture 4" descr="Wahania nastroju - 7 wskazówek, jak je kontrolować - Piękno umysłu"/>
          <p:cNvPicPr>
            <a:picLocks noChangeAspect="1" noChangeArrowheads="1"/>
          </p:cNvPicPr>
          <p:nvPr/>
        </p:nvPicPr>
        <p:blipFill>
          <a:blip r:embed="rId3"/>
          <a:srcRect/>
          <a:stretch>
            <a:fillRect/>
          </a:stretch>
        </p:blipFill>
        <p:spPr bwMode="auto">
          <a:xfrm>
            <a:off x="4286248" y="5143512"/>
            <a:ext cx="2357454" cy="15747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4822" name="Picture 6" descr="Sezonowa depresja czyli jesień w emocjach - Pielęgniarki.com.pl"/>
          <p:cNvPicPr>
            <a:picLocks noChangeAspect="1" noChangeArrowheads="1"/>
          </p:cNvPicPr>
          <p:nvPr/>
        </p:nvPicPr>
        <p:blipFill>
          <a:blip r:embed="rId4"/>
          <a:srcRect/>
          <a:stretch>
            <a:fillRect/>
          </a:stretch>
        </p:blipFill>
        <p:spPr bwMode="auto">
          <a:xfrm>
            <a:off x="428596" y="4786322"/>
            <a:ext cx="2857520" cy="1881781"/>
          </a:xfrm>
          <a:prstGeom prst="rect">
            <a:avLst/>
          </a:prstGeom>
          <a:ln>
            <a:noFill/>
          </a:ln>
          <a:effectLst>
            <a:outerShdw blurRad="190500" algn="tl" rotWithShape="0">
              <a:srgbClr val="000000">
                <a:alpha val="70000"/>
              </a:srgbClr>
            </a:outerShdw>
          </a:effectLst>
        </p:spPr>
      </p:pic>
      <p:pic>
        <p:nvPicPr>
          <p:cNvPr id="34824" name="Picture 8" descr="Choroba afektywna sezonowa (depresja sezonowa, SAD) - przyczyny, objawy,  leczenie - PoradnikZdrowie.pl"/>
          <p:cNvPicPr>
            <a:picLocks noChangeAspect="1" noChangeArrowheads="1"/>
          </p:cNvPicPr>
          <p:nvPr/>
        </p:nvPicPr>
        <p:blipFill>
          <a:blip r:embed="rId5"/>
          <a:srcRect/>
          <a:stretch>
            <a:fillRect/>
          </a:stretch>
        </p:blipFill>
        <p:spPr bwMode="auto">
          <a:xfrm>
            <a:off x="2357422" y="4071942"/>
            <a:ext cx="2151471" cy="1500198"/>
          </a:xfrm>
          <a:prstGeom prst="ellipse">
            <a:avLst/>
          </a:prstGeom>
          <a:ln>
            <a:noFill/>
          </a:ln>
          <a:effectLst>
            <a:softEdge rad="112500"/>
          </a:effectLst>
        </p:spPr>
      </p:pic>
    </p:spTree>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Jakie są rodzaje depresji?</a:t>
            </a:r>
          </a:p>
        </p:txBody>
      </p:sp>
      <p:sp>
        <p:nvSpPr>
          <p:cNvPr id="3" name="Symbol zastępczy zawartości 2"/>
          <p:cNvSpPr>
            <a:spLocks noGrp="1"/>
          </p:cNvSpPr>
          <p:nvPr>
            <p:ph idx="1"/>
          </p:nvPr>
        </p:nvSpPr>
        <p:spPr>
          <a:xfrm>
            <a:off x="0" y="1357298"/>
            <a:ext cx="8858280" cy="3429024"/>
          </a:xfrm>
        </p:spPr>
        <p:txBody>
          <a:bodyPr>
            <a:normAutofit fontScale="40000" lnSpcReduction="20000"/>
          </a:bodyPr>
          <a:lstStyle/>
          <a:p>
            <a:pPr>
              <a:buNone/>
            </a:pPr>
            <a:r>
              <a:rPr lang="pl-PL" sz="3400" b="1" dirty="0"/>
              <a:t>	7. Dystymia</a:t>
            </a:r>
          </a:p>
          <a:p>
            <a:pPr>
              <a:buNone/>
            </a:pPr>
            <a:r>
              <a:rPr lang="pl-PL" sz="3400" dirty="0"/>
              <a:t>	Dystymia ma charakter przewlekły, gdyż może trwać ponad dwa lata. Objawia się przygnębieniem, brakiem energii, brakiem chęci do życia</a:t>
            </a:r>
            <a:r>
              <a:rPr lang="pl-PL" sz="3400" u="sng" dirty="0">
                <a:solidFill>
                  <a:srgbClr val="009999"/>
                </a:solidFill>
              </a:rPr>
              <a:t>, smutkiem</a:t>
            </a:r>
            <a:r>
              <a:rPr lang="pl-PL" sz="3400" dirty="0"/>
              <a:t>, </a:t>
            </a:r>
            <a:r>
              <a:rPr lang="pl-PL" sz="3400" u="sng" dirty="0">
                <a:solidFill>
                  <a:srgbClr val="009999"/>
                </a:solidFill>
              </a:rPr>
              <a:t>zaburzeniami nastroju</a:t>
            </a:r>
            <a:r>
              <a:rPr lang="pl-PL" sz="3400" dirty="0"/>
              <a:t>, </a:t>
            </a:r>
            <a:r>
              <a:rPr lang="pl-PL" sz="3400" u="sng" dirty="0">
                <a:solidFill>
                  <a:srgbClr val="009999"/>
                </a:solidFill>
              </a:rPr>
              <a:t>napięciem, problemami ze snem, drażliwością i brakiem apetytu. </a:t>
            </a:r>
          </a:p>
          <a:p>
            <a:pPr>
              <a:buNone/>
            </a:pPr>
            <a:endParaRPr lang="pl-PL" sz="3400" dirty="0"/>
          </a:p>
          <a:p>
            <a:pPr>
              <a:buNone/>
            </a:pPr>
            <a:r>
              <a:rPr lang="pl-PL" sz="3400" b="1" dirty="0"/>
              <a:t>	8. Depresja dwubiegunowa</a:t>
            </a:r>
          </a:p>
          <a:p>
            <a:pPr>
              <a:buNone/>
            </a:pPr>
            <a:r>
              <a:rPr lang="pl-PL" sz="3400" dirty="0"/>
              <a:t>	Depresja dwubiegunowa to na przemian występujące po sobie zaburzenia depresyjne i maniakalne. W fazie depresji osoba chora cierpi na wyraźny </a:t>
            </a:r>
            <a:r>
              <a:rPr lang="pl-PL" sz="3400" u="sng" dirty="0">
                <a:solidFill>
                  <a:srgbClr val="009999"/>
                </a:solidFill>
              </a:rPr>
              <a:t>spadek nastroju</a:t>
            </a:r>
            <a:r>
              <a:rPr lang="pl-PL" sz="3400" dirty="0"/>
              <a:t>. W fazie manii nastrój się podwyższa, osoba </a:t>
            </a:r>
            <a:r>
              <a:rPr lang="pl-PL" sz="3400" u="sng" dirty="0">
                <a:solidFill>
                  <a:srgbClr val="009999"/>
                </a:solidFill>
              </a:rPr>
              <a:t>jest pełna energii i ma tysiące pomysłów na minutę</a:t>
            </a:r>
            <a:r>
              <a:rPr lang="pl-PL" sz="3400" dirty="0"/>
              <a:t>. W okresie manii chory ma wysoką samoocenę, jest pobudzony, cierpi </a:t>
            </a:r>
            <a:r>
              <a:rPr lang="pl-PL" sz="3400" u="sng" dirty="0">
                <a:solidFill>
                  <a:srgbClr val="009999"/>
                </a:solidFill>
              </a:rPr>
              <a:t>na natłok myśli</a:t>
            </a:r>
            <a:r>
              <a:rPr lang="pl-PL" sz="3400" dirty="0"/>
              <a:t>, nie potrzebuje snu i </a:t>
            </a:r>
            <a:r>
              <a:rPr lang="pl-PL" sz="3400" u="sng" dirty="0">
                <a:solidFill>
                  <a:srgbClr val="009999"/>
                </a:solidFill>
              </a:rPr>
              <a:t>bardzo dużo mówi</a:t>
            </a:r>
            <a:r>
              <a:rPr lang="pl-PL" sz="3400" dirty="0"/>
              <a:t>. W okresie depresji jest przygaszony, smutny, przygnębiony, nie ma chęci do życia i jest wycofany. Zaburzenia afektywne dwubiegunowe trwają całe życie. Choroba najczęściej rozpoczyna się manią i może rozwinąć się w ciągu </a:t>
            </a:r>
            <a:r>
              <a:rPr lang="pl-PL" sz="3400" u="sng" dirty="0">
                <a:solidFill>
                  <a:srgbClr val="009999"/>
                </a:solidFill>
              </a:rPr>
              <a:t>kilkunastu godzin</a:t>
            </a:r>
            <a:r>
              <a:rPr lang="pl-PL" sz="3400" dirty="0"/>
              <a:t>. W przypadku depresji dwubiegunowej istnieje bardzo wysokie ryzyko prób samobójczych. Około 20% z nich kończy się śmiercią. Zaburzenie afektywne dwubiegunowe leczy się farmakologicznie, psychoterapią , neuroleptykami i stabilizatorami nastroju. </a:t>
            </a:r>
          </a:p>
          <a:p>
            <a:pPr>
              <a:buNone/>
            </a:pPr>
            <a:endParaRPr lang="pl-PL" dirty="0"/>
          </a:p>
          <a:p>
            <a:endParaRPr lang="pl-PL" dirty="0"/>
          </a:p>
        </p:txBody>
      </p:sp>
      <p:pic>
        <p:nvPicPr>
          <p:cNvPr id="4" name="Picture 2" descr="Depresja u dzieci. Na co zwracać uwagę? – Uzależnienia Behawioralne"/>
          <p:cNvPicPr>
            <a:picLocks noChangeAspect="1" noChangeArrowheads="1"/>
          </p:cNvPicPr>
          <p:nvPr/>
        </p:nvPicPr>
        <p:blipFill>
          <a:blip r:embed="rId2"/>
          <a:srcRect/>
          <a:stretch>
            <a:fillRect/>
          </a:stretch>
        </p:blipFill>
        <p:spPr bwMode="auto">
          <a:xfrm>
            <a:off x="6143636" y="4429132"/>
            <a:ext cx="2500330" cy="2250297"/>
          </a:xfrm>
          <a:prstGeom prst="rect">
            <a:avLst/>
          </a:prstGeom>
          <a:ln>
            <a:noFill/>
          </a:ln>
          <a:effectLst>
            <a:outerShdw blurRad="190500" algn="tl" rotWithShape="0">
              <a:srgbClr val="000000">
                <a:alpha val="70000"/>
              </a:srgbClr>
            </a:outerShdw>
          </a:effectLst>
        </p:spPr>
      </p:pic>
      <p:pic>
        <p:nvPicPr>
          <p:cNvPr id="35842" name="Picture 2" descr="Choroba afektywna dwubiegunowa - co to jest? Objawy"/>
          <p:cNvPicPr>
            <a:picLocks noChangeAspect="1" noChangeArrowheads="1"/>
          </p:cNvPicPr>
          <p:nvPr/>
        </p:nvPicPr>
        <p:blipFill>
          <a:blip r:embed="rId3">
            <a:grayscl/>
          </a:blip>
          <a:srcRect/>
          <a:stretch>
            <a:fillRect/>
          </a:stretch>
        </p:blipFill>
        <p:spPr bwMode="auto">
          <a:xfrm>
            <a:off x="428596" y="4714884"/>
            <a:ext cx="3636834" cy="1905009"/>
          </a:xfrm>
          <a:prstGeom prst="rect">
            <a:avLst/>
          </a:prstGeom>
          <a:ln>
            <a:noFill/>
          </a:ln>
          <a:effectLst>
            <a:outerShdw blurRad="190500" algn="tl" rotWithShape="0">
              <a:srgbClr val="000000">
                <a:alpha val="70000"/>
              </a:srgbClr>
            </a:outerShdw>
          </a:effectLst>
        </p:spPr>
      </p:pic>
      <p:pic>
        <p:nvPicPr>
          <p:cNvPr id="35844" name="Picture 4" descr="8 Tygodniowy Trening Redukcji Stresu oparty na Uważności | go.wroclaw.pl"/>
          <p:cNvPicPr>
            <a:picLocks noChangeAspect="1" noChangeArrowheads="1"/>
          </p:cNvPicPr>
          <p:nvPr/>
        </p:nvPicPr>
        <p:blipFill>
          <a:blip r:embed="rId4" cstate="print">
            <a:duotone>
              <a:prstClr val="black"/>
              <a:schemeClr val="tx2">
                <a:tint val="45000"/>
                <a:satMod val="400000"/>
              </a:schemeClr>
            </a:duotone>
          </a:blip>
          <a:srcRect/>
          <a:stretch>
            <a:fillRect/>
          </a:stretch>
        </p:blipFill>
        <p:spPr bwMode="auto">
          <a:xfrm>
            <a:off x="3357554" y="4286256"/>
            <a:ext cx="2428892" cy="168079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0034" y="0"/>
            <a:ext cx="7467600" cy="1143000"/>
          </a:xfrm>
        </p:spPr>
        <p:txBody>
          <a:bodyPr/>
          <a:lstStyle/>
          <a:p>
            <a:r>
              <a:rPr lang="pl-PL" dirty="0"/>
              <a:t>Jakie są przyczyny depresji?</a:t>
            </a:r>
          </a:p>
        </p:txBody>
      </p:sp>
      <p:sp>
        <p:nvSpPr>
          <p:cNvPr id="3" name="Symbol zastępczy zawartości 2"/>
          <p:cNvSpPr>
            <a:spLocks noGrp="1"/>
          </p:cNvSpPr>
          <p:nvPr>
            <p:ph idx="1"/>
          </p:nvPr>
        </p:nvSpPr>
        <p:spPr>
          <a:xfrm>
            <a:off x="142844" y="1214398"/>
            <a:ext cx="8686800" cy="5643602"/>
          </a:xfrm>
        </p:spPr>
        <p:txBody>
          <a:bodyPr>
            <a:normAutofit fontScale="92500" lnSpcReduction="10000"/>
          </a:bodyPr>
          <a:lstStyle/>
          <a:p>
            <a:pPr>
              <a:buNone/>
            </a:pPr>
            <a:r>
              <a:rPr lang="pl-PL" sz="1500" dirty="0"/>
              <a:t>	Mimo wielu badań nad depresją, a także stosowaniu przynoszących dobre rezultaty terapii farmakologicznych i psychoterapii, wciąż nie ma jednoznacznej odpowiedzi na pytanie o podłoże depresji najczęściej są to traumatyczne wydarzenia, śmierć bliskiej osoby lub inna choroba przewlekła. Depresja może również występować w przebiegu innych schorzeń np. choroby afektywnej dwubiegunowej, chorób neurologicznych lub nowotworu. Do najpowszechniejszych należą teorie o przyczynach depresji obejmujących czynniki psychospołeczne i biologiczne.</a:t>
            </a:r>
          </a:p>
          <a:p>
            <a:pPr>
              <a:buNone/>
            </a:pPr>
            <a:endParaRPr lang="pl-PL" sz="1500" dirty="0"/>
          </a:p>
          <a:p>
            <a:pPr marL="493776" indent="-457200">
              <a:buFont typeface="Wingdings" pitchFamily="2" charset="2"/>
              <a:buChar char="v"/>
            </a:pPr>
            <a:r>
              <a:rPr lang="pl-PL" sz="1500" dirty="0">
                <a:latin typeface="Arial Black" pitchFamily="34" charset="0"/>
              </a:rPr>
              <a:t>Aspekty biologiczne powiązane z depresją to m.in.:</a:t>
            </a:r>
          </a:p>
          <a:p>
            <a:pPr marL="493776" indent="-457200">
              <a:buFont typeface="+mj-lt"/>
              <a:buAutoNum type="alphaLcParenR"/>
            </a:pPr>
            <a:r>
              <a:rPr lang="pl-PL" sz="1500" dirty="0"/>
              <a:t>uwarunkowania genetyczne; </a:t>
            </a:r>
          </a:p>
          <a:p>
            <a:pPr marL="493776" indent="-457200">
              <a:buFont typeface="+mj-lt"/>
              <a:buAutoNum type="alphaLcParenR"/>
            </a:pPr>
            <a:r>
              <a:rPr lang="pl-PL" sz="1500" dirty="0"/>
              <a:t>zaburzenia </a:t>
            </a:r>
            <a:r>
              <a:rPr lang="pl-PL" sz="1500" dirty="0" err="1"/>
              <a:t>neuroprzekaźnictwa</a:t>
            </a:r>
            <a:r>
              <a:rPr lang="pl-PL" sz="1500" dirty="0"/>
              <a:t> </a:t>
            </a:r>
            <a:r>
              <a:rPr lang="pl-PL" sz="1500" u="sng" dirty="0">
                <a:solidFill>
                  <a:srgbClr val="009999"/>
                </a:solidFill>
              </a:rPr>
              <a:t>serotoniny</a:t>
            </a:r>
            <a:r>
              <a:rPr lang="pl-PL" sz="1500" dirty="0"/>
              <a:t>, </a:t>
            </a:r>
            <a:r>
              <a:rPr lang="pl-PL" sz="1500" u="sng" dirty="0">
                <a:solidFill>
                  <a:srgbClr val="009999"/>
                </a:solidFill>
              </a:rPr>
              <a:t>dopaminy</a:t>
            </a:r>
            <a:r>
              <a:rPr lang="pl-PL" sz="1500" dirty="0"/>
              <a:t>, </a:t>
            </a:r>
            <a:r>
              <a:rPr lang="pl-PL" sz="1500" u="sng" dirty="0">
                <a:solidFill>
                  <a:srgbClr val="009999"/>
                </a:solidFill>
              </a:rPr>
              <a:t>noradrenaliny</a:t>
            </a:r>
            <a:r>
              <a:rPr lang="pl-PL" sz="1500" dirty="0"/>
              <a:t>, GABA, </a:t>
            </a:r>
            <a:r>
              <a:rPr lang="pl-PL" sz="1500" u="sng" dirty="0">
                <a:solidFill>
                  <a:srgbClr val="009999"/>
                </a:solidFill>
              </a:rPr>
              <a:t>acetylocholiny</a:t>
            </a:r>
            <a:r>
              <a:rPr lang="pl-PL" sz="1500" dirty="0"/>
              <a:t>; </a:t>
            </a:r>
          </a:p>
          <a:p>
            <a:pPr marL="493776" indent="-457200">
              <a:buFont typeface="+mj-lt"/>
              <a:buAutoNum type="alphaLcParenR"/>
            </a:pPr>
            <a:r>
              <a:rPr lang="pl-PL" sz="1500" dirty="0"/>
              <a:t>zaburzenia hormonalne obejmujące </a:t>
            </a:r>
            <a:r>
              <a:rPr lang="pl-PL" sz="1500" u="sng" dirty="0">
                <a:solidFill>
                  <a:srgbClr val="009999"/>
                </a:solidFill>
              </a:rPr>
              <a:t>hormon stresu</a:t>
            </a:r>
            <a:r>
              <a:rPr lang="pl-PL" sz="1500" dirty="0"/>
              <a:t>, a także niedobór tyroksyny i testosteronu u mężczyzn, spadek stężenia estrogenu u kobiet. </a:t>
            </a:r>
          </a:p>
          <a:p>
            <a:pPr marL="493776" indent="-457200">
              <a:buFont typeface="+mj-lt"/>
              <a:buAutoNum type="alphaLcParenR"/>
            </a:pPr>
            <a:endParaRPr lang="pl-PL" sz="1500" dirty="0"/>
          </a:p>
          <a:p>
            <a:pPr marL="493776" indent="-457200">
              <a:buNone/>
            </a:pPr>
            <a:r>
              <a:rPr lang="pl-PL" sz="1500" dirty="0"/>
              <a:t>	Na powiązanie depresji z czynnikami biologicznymi wskazują fizyczne objawy choroby, w tym zmęczenie, zaburzenia snu czy </a:t>
            </a:r>
            <a:r>
              <a:rPr lang="pl-PL" sz="1500" u="sng" dirty="0">
                <a:hlinkClick r:id="rId2"/>
              </a:rPr>
              <a:t>apetytu</a:t>
            </a:r>
            <a:endParaRPr lang="pl-PL" sz="1500" u="sng" dirty="0"/>
          </a:p>
          <a:p>
            <a:pPr>
              <a:buNone/>
            </a:pPr>
            <a:endParaRPr lang="pl-PL" sz="1500" dirty="0"/>
          </a:p>
          <a:p>
            <a:pPr>
              <a:buFont typeface="Wingdings" pitchFamily="2" charset="2"/>
              <a:buChar char="v"/>
            </a:pPr>
            <a:r>
              <a:rPr lang="pl-PL" sz="1500" dirty="0">
                <a:latin typeface="Arial Black" pitchFamily="34" charset="0"/>
              </a:rPr>
              <a:t>Do przyczyn zaburzenia </a:t>
            </a:r>
            <a:r>
              <a:rPr lang="pl-PL" sz="1500" dirty="0" err="1">
                <a:latin typeface="Arial Black" pitchFamily="34" charset="0"/>
              </a:rPr>
              <a:t>neuroprzekaźnictwa</a:t>
            </a:r>
            <a:r>
              <a:rPr lang="pl-PL" sz="1500" dirty="0">
                <a:latin typeface="Arial Black" pitchFamily="34" charset="0"/>
              </a:rPr>
              <a:t> można zaliczyć</a:t>
            </a:r>
          </a:p>
          <a:p>
            <a:pPr>
              <a:buFont typeface="+mj-lt"/>
              <a:buAutoNum type="alphaLcParenR"/>
            </a:pPr>
            <a:r>
              <a:rPr lang="pl-PL" sz="1500" dirty="0">
                <a:hlinkClick r:id="rId3"/>
              </a:rPr>
              <a:t>stres</a:t>
            </a:r>
            <a:r>
              <a:rPr lang="pl-PL" sz="1500" dirty="0"/>
              <a:t>; </a:t>
            </a:r>
          </a:p>
          <a:p>
            <a:pPr>
              <a:buFont typeface="+mj-lt"/>
              <a:buAutoNum type="alphaLcParenR"/>
            </a:pPr>
            <a:r>
              <a:rPr lang="pl-PL" sz="1500" dirty="0"/>
              <a:t>zmiany hormonalne – wywołane wahaniami nastroju, występujące po porodzie, związane z klimakterium czy PMS; </a:t>
            </a:r>
          </a:p>
          <a:p>
            <a:pPr>
              <a:buFont typeface="+mj-lt"/>
              <a:buAutoNum type="alphaLcParenR"/>
            </a:pPr>
            <a:r>
              <a:rPr lang="pl-PL" sz="1500" dirty="0"/>
              <a:t>leki – działania niepożądane leków na ciśnienie, </a:t>
            </a:r>
            <a:r>
              <a:rPr lang="pl-PL" sz="1500" dirty="0" err="1"/>
              <a:t>przeciwlękowych</a:t>
            </a:r>
            <a:r>
              <a:rPr lang="pl-PL" sz="1500" dirty="0"/>
              <a:t>, antykoncepcji czy podawanych osobom z chorobą Parkinsona; </a:t>
            </a:r>
          </a:p>
          <a:p>
            <a:pPr>
              <a:buFont typeface="+mj-lt"/>
              <a:buAutoNum type="alphaLcParenR"/>
            </a:pPr>
            <a:r>
              <a:rPr lang="pl-PL" sz="1500" dirty="0"/>
              <a:t>choroby somatyczne, np. tarczycy, zapalenie jelit, astma, cukrzyca, grypa, AIDS; </a:t>
            </a:r>
          </a:p>
          <a:p>
            <a:pPr>
              <a:buFont typeface="+mj-lt"/>
              <a:buAutoNum type="alphaLcParenR"/>
            </a:pPr>
            <a:r>
              <a:rPr lang="pl-PL" sz="1500" dirty="0"/>
              <a:t>uzależnienie od alkoholu lub narkotyków. </a:t>
            </a:r>
          </a:p>
        </p:txBody>
      </p:sp>
    </p:spTree>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Jakie są przyczyny depresji?</a:t>
            </a:r>
          </a:p>
        </p:txBody>
      </p:sp>
      <p:sp>
        <p:nvSpPr>
          <p:cNvPr id="3" name="Symbol zastępczy zawartości 2"/>
          <p:cNvSpPr>
            <a:spLocks noGrp="1"/>
          </p:cNvSpPr>
          <p:nvPr>
            <p:ph idx="1"/>
          </p:nvPr>
        </p:nvSpPr>
        <p:spPr>
          <a:xfrm>
            <a:off x="457200" y="1600200"/>
            <a:ext cx="8186766" cy="3043245"/>
          </a:xfrm>
        </p:spPr>
        <p:txBody>
          <a:bodyPr>
            <a:normAutofit fontScale="77500" lnSpcReduction="20000"/>
          </a:bodyPr>
          <a:lstStyle/>
          <a:p>
            <a:pPr>
              <a:buNone/>
            </a:pPr>
            <a:r>
              <a:rPr lang="pl-PL" sz="2600" dirty="0"/>
              <a:t>	Zauważa się też </a:t>
            </a:r>
            <a:r>
              <a:rPr lang="pl-PL" sz="2600" b="1" dirty="0"/>
              <a:t>rodzinne predyspozycje do depresji</a:t>
            </a:r>
            <a:r>
              <a:rPr lang="pl-PL" sz="2600" dirty="0"/>
              <a:t> – mogą one mieć charakter dziedziczny, ale też wynikać z wychowywania się w konkretnych warunkach i wynoszenia z nich niekorzystnych cech czy zachowań psychospołecznych.</a:t>
            </a:r>
          </a:p>
          <a:p>
            <a:pPr>
              <a:buNone/>
            </a:pPr>
            <a:endParaRPr lang="pl-PL" sz="2600" dirty="0"/>
          </a:p>
          <a:p>
            <a:pPr>
              <a:buNone/>
            </a:pPr>
            <a:r>
              <a:rPr lang="pl-PL" sz="2600" dirty="0"/>
              <a:t>	Ważną rolę w powstawaniu depresji przypisuje się też czynnikom psychosocjologicznym, których znaczenie podkreślają różne teorie psychologiczne, w tym </a:t>
            </a:r>
            <a:r>
              <a:rPr lang="pl-PL" sz="2600" dirty="0">
                <a:hlinkClick r:id="rId2"/>
              </a:rPr>
              <a:t>humanistyczna</a:t>
            </a:r>
            <a:r>
              <a:rPr lang="pl-PL" sz="2600" dirty="0"/>
              <a:t>, psychoanalityczna czy poznawczo-behawioralna. Dzięki analizie stanów psychicznych człowieka opracowano psychoterapie, które okazują się skuteczne w leczeniu różnych postaci depresji.</a:t>
            </a:r>
          </a:p>
          <a:p>
            <a:endParaRPr lang="pl-PL" dirty="0"/>
          </a:p>
        </p:txBody>
      </p:sp>
      <p:pic>
        <p:nvPicPr>
          <p:cNvPr id="28674" name="Picture 2" descr="Roz)poznaj depresję nastolatka. - Dziecięca psychologia"/>
          <p:cNvPicPr>
            <a:picLocks noChangeAspect="1" noChangeArrowheads="1"/>
          </p:cNvPicPr>
          <p:nvPr/>
        </p:nvPicPr>
        <p:blipFill>
          <a:blip r:embed="rId3" cstate="print">
            <a:clrChange>
              <a:clrFrom>
                <a:srgbClr val="B6C5D9"/>
              </a:clrFrom>
              <a:clrTo>
                <a:srgbClr val="B6C5D9">
                  <a:alpha val="0"/>
                </a:srgbClr>
              </a:clrTo>
            </a:clrChange>
          </a:blip>
          <a:srcRect/>
          <a:stretch>
            <a:fillRect/>
          </a:stretch>
        </p:blipFill>
        <p:spPr bwMode="auto">
          <a:xfrm>
            <a:off x="4709896" y="4143380"/>
            <a:ext cx="4200848" cy="2971010"/>
          </a:xfrm>
          <a:prstGeom prst="rect">
            <a:avLst/>
          </a:prstGeom>
          <a:noFill/>
        </p:spPr>
      </p:pic>
      <p:pic>
        <p:nvPicPr>
          <p:cNvPr id="28676" name="Picture 4" descr="Dystymia i depresja - podobieństwa i różnice, objawy, leczenie ALFA-LEK"/>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28662" y="4459335"/>
            <a:ext cx="2500330" cy="2398666"/>
          </a:xfrm>
          <a:prstGeom prst="rect">
            <a:avLst/>
          </a:prstGeom>
          <a:noFill/>
        </p:spPr>
      </p:pic>
    </p:spTree>
  </p:cSld>
  <p:clrMapOvr>
    <a:masterClrMapping/>
  </p:clrMapOvr>
  <p:transition>
    <p:wipe/>
  </p:transition>
</p:sld>
</file>

<file path=ppt/theme/theme1.xml><?xml version="1.0" encoding="utf-8"?>
<a:theme xmlns:a="http://schemas.openxmlformats.org/drawingml/2006/main" name="Techniczny">
  <a:themeElements>
    <a:clrScheme name="Techniczny">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zny">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zny">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331</TotalTime>
  <Words>3431</Words>
  <Application>Microsoft Office PowerPoint</Application>
  <PresentationFormat>Pokaz na ekranie (4:3)</PresentationFormat>
  <Paragraphs>211</Paragraphs>
  <Slides>23</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23</vt:i4>
      </vt:variant>
    </vt:vector>
  </HeadingPairs>
  <TitlesOfParts>
    <vt:vector size="30" baseType="lpstr">
      <vt:lpstr>Arial</vt:lpstr>
      <vt:lpstr>Arial Black</vt:lpstr>
      <vt:lpstr>Book Antiqua</vt:lpstr>
      <vt:lpstr>Franklin Gothic Book</vt:lpstr>
      <vt:lpstr>Wingdings</vt:lpstr>
      <vt:lpstr>Wingdings 2</vt:lpstr>
      <vt:lpstr>Techniczny</vt:lpstr>
      <vt:lpstr>Prezentacja programu PowerPoint</vt:lpstr>
      <vt:lpstr>Czym jest depresja?</vt:lpstr>
      <vt:lpstr>Stopnie depresji</vt:lpstr>
      <vt:lpstr>Jakie są rodzaje depresji?</vt:lpstr>
      <vt:lpstr>Jakie są rodzaje depresji?</vt:lpstr>
      <vt:lpstr>Jakie są rodzaje depresji?</vt:lpstr>
      <vt:lpstr>Jakie są rodzaje depresji?</vt:lpstr>
      <vt:lpstr>Jakie są przyczyny depresji?</vt:lpstr>
      <vt:lpstr>Jakie są przyczyny depresji?</vt:lpstr>
      <vt:lpstr>Jakie są objawy depresji?</vt:lpstr>
      <vt:lpstr>Jakie są objawy depresji?</vt:lpstr>
      <vt:lpstr>Jakie są objawy depresji?</vt:lpstr>
      <vt:lpstr>Jak zapobiegać depresji?</vt:lpstr>
      <vt:lpstr> </vt:lpstr>
      <vt:lpstr>Leczenie depresji</vt:lpstr>
      <vt:lpstr>Jak pomóc osobie z depresją?</vt:lpstr>
      <vt:lpstr>Depresja nastolatków - jak rozpoznać objawy u młodzieży?</vt:lpstr>
      <vt:lpstr>Skąd się bierze depresja u młodzieży?</vt:lpstr>
      <vt:lpstr>Objawy depresji u nastolatków</vt:lpstr>
      <vt:lpstr>Jak rozpoznać depresję u nastolatków?</vt:lpstr>
      <vt:lpstr>Leczenie depresji u młodzieży</vt:lpstr>
      <vt:lpstr>Prezentacja programu PowerPoint</vt:lpstr>
      <vt:lpstr>Źródła: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BODZIONY</dc:creator>
  <cp:lastModifiedBy>Grzegorz Słowik</cp:lastModifiedBy>
  <cp:revision>36</cp:revision>
  <dcterms:created xsi:type="dcterms:W3CDTF">2021-11-21T16:40:26Z</dcterms:created>
  <dcterms:modified xsi:type="dcterms:W3CDTF">2022-02-14T19:22:27Z</dcterms:modified>
</cp:coreProperties>
</file>