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7" r:id="rId13"/>
    <p:sldId id="272" r:id="rId14"/>
    <p:sldId id="267" r:id="rId15"/>
    <p:sldId id="273" r:id="rId16"/>
    <p:sldId id="274" r:id="rId17"/>
    <p:sldId id="275" r:id="rId18"/>
    <p:sldId id="276" r:id="rId19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: ścięte rogi u góry 12">
            <a:extLst>
              <a:ext uri="{FF2B5EF4-FFF2-40B4-BE49-F238E27FC236}">
                <a16:creationId xmlns:a16="http://schemas.microsoft.com/office/drawing/2014/main" id="{A3AB45FB-C4E1-4618-958D-DE6059778C25}"/>
              </a:ext>
            </a:extLst>
          </p:cNvPr>
          <p:cNvSpPr/>
          <p:nvPr/>
        </p:nvSpPr>
        <p:spPr>
          <a:xfrm rot="10800000">
            <a:off x="1524000" y="0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ścięte rogi u góry 14">
            <a:extLst>
              <a:ext uri="{FF2B5EF4-FFF2-40B4-BE49-F238E27FC236}">
                <a16:creationId xmlns:a16="http://schemas.microsoft.com/office/drawing/2014/main" id="{3D39854B-AB28-48E0-96EF-F547535C001B}"/>
              </a:ext>
            </a:extLst>
          </p:cNvPr>
          <p:cNvSpPr/>
          <p:nvPr/>
        </p:nvSpPr>
        <p:spPr>
          <a:xfrm rot="10800000">
            <a:off x="2377439" y="0"/>
            <a:ext cx="7506393" cy="423864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3AD2617-D2E0-4F4E-A4BC-28D72DFDCADC}"/>
              </a:ext>
            </a:extLst>
          </p:cNvPr>
          <p:cNvSpPr/>
          <p:nvPr/>
        </p:nvSpPr>
        <p:spPr>
          <a:xfrm>
            <a:off x="4953000" y="-8397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50E5A652-3CA9-4F88-A149-0B84B7AB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7" y="162057"/>
            <a:ext cx="1816123" cy="6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: ścięte rogi u góry 12">
            <a:extLst>
              <a:ext uri="{FF2B5EF4-FFF2-40B4-BE49-F238E27FC236}">
                <a16:creationId xmlns:a16="http://schemas.microsoft.com/office/drawing/2014/main" id="{A3AB45FB-C4E1-4618-958D-DE6059778C25}"/>
              </a:ext>
            </a:extLst>
          </p:cNvPr>
          <p:cNvSpPr/>
          <p:nvPr userDrawn="1"/>
        </p:nvSpPr>
        <p:spPr>
          <a:xfrm rot="10800000">
            <a:off x="1524000" y="0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ścięte rogi u góry 14">
            <a:extLst>
              <a:ext uri="{FF2B5EF4-FFF2-40B4-BE49-F238E27FC236}">
                <a16:creationId xmlns:a16="http://schemas.microsoft.com/office/drawing/2014/main" id="{3D39854B-AB28-48E0-96EF-F547535C001B}"/>
              </a:ext>
            </a:extLst>
          </p:cNvPr>
          <p:cNvSpPr/>
          <p:nvPr userDrawn="1"/>
        </p:nvSpPr>
        <p:spPr>
          <a:xfrm rot="10800000">
            <a:off x="2377439" y="0"/>
            <a:ext cx="7506393" cy="423864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3AD2617-D2E0-4F4E-A4BC-28D72DFDCADC}"/>
              </a:ext>
            </a:extLst>
          </p:cNvPr>
          <p:cNvSpPr/>
          <p:nvPr userDrawn="1"/>
        </p:nvSpPr>
        <p:spPr>
          <a:xfrm>
            <a:off x="4953000" y="-8397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50E5A652-3CA9-4F88-A149-0B84B7AB8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7" y="162057"/>
            <a:ext cx="1816123" cy="6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6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08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07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51E82-A75E-4683-B8EE-06D71056A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907"/>
            <a:ext cx="9144000" cy="210405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C26B60-4520-4008-8F4D-A18AE1264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47FC29-E2BD-4CBD-B8E3-F01A4034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C768D0-572D-4BD9-B695-DB1842D2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0A4AEA-950F-428A-A211-47C29B9A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Prostokąt: ścięte rogi u góry 12">
            <a:extLst>
              <a:ext uri="{FF2B5EF4-FFF2-40B4-BE49-F238E27FC236}">
                <a16:creationId xmlns:a16="http://schemas.microsoft.com/office/drawing/2014/main" id="{A3AB45FB-C4E1-4618-958D-DE6059778C25}"/>
              </a:ext>
            </a:extLst>
          </p:cNvPr>
          <p:cNvSpPr/>
          <p:nvPr/>
        </p:nvSpPr>
        <p:spPr>
          <a:xfrm rot="10800000">
            <a:off x="1524000" y="0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ścięte rogi u góry 14">
            <a:extLst>
              <a:ext uri="{FF2B5EF4-FFF2-40B4-BE49-F238E27FC236}">
                <a16:creationId xmlns:a16="http://schemas.microsoft.com/office/drawing/2014/main" id="{3D39854B-AB28-48E0-96EF-F547535C001B}"/>
              </a:ext>
            </a:extLst>
          </p:cNvPr>
          <p:cNvSpPr/>
          <p:nvPr/>
        </p:nvSpPr>
        <p:spPr>
          <a:xfrm rot="10800000">
            <a:off x="2377439" y="0"/>
            <a:ext cx="7506393" cy="423864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3AD2617-D2E0-4F4E-A4BC-28D72DFDCADC}"/>
              </a:ext>
            </a:extLst>
          </p:cNvPr>
          <p:cNvSpPr/>
          <p:nvPr/>
        </p:nvSpPr>
        <p:spPr>
          <a:xfrm>
            <a:off x="4953000" y="-8397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50E5A652-3CA9-4F88-A149-0B84B7AB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7" y="162057"/>
            <a:ext cx="1816123" cy="6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: ścięte rogi u góry 12">
            <a:extLst>
              <a:ext uri="{FF2B5EF4-FFF2-40B4-BE49-F238E27FC236}">
                <a16:creationId xmlns:a16="http://schemas.microsoft.com/office/drawing/2014/main" id="{A3AB45FB-C4E1-4618-958D-DE6059778C25}"/>
              </a:ext>
            </a:extLst>
          </p:cNvPr>
          <p:cNvSpPr/>
          <p:nvPr userDrawn="1"/>
        </p:nvSpPr>
        <p:spPr>
          <a:xfrm rot="10800000">
            <a:off x="1524000" y="0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ścięte rogi u góry 14">
            <a:extLst>
              <a:ext uri="{FF2B5EF4-FFF2-40B4-BE49-F238E27FC236}">
                <a16:creationId xmlns:a16="http://schemas.microsoft.com/office/drawing/2014/main" id="{3D39854B-AB28-48E0-96EF-F547535C001B}"/>
              </a:ext>
            </a:extLst>
          </p:cNvPr>
          <p:cNvSpPr/>
          <p:nvPr userDrawn="1"/>
        </p:nvSpPr>
        <p:spPr>
          <a:xfrm rot="10800000">
            <a:off x="2377439" y="0"/>
            <a:ext cx="7506393" cy="423864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3AD2617-D2E0-4F4E-A4BC-28D72DFDCADC}"/>
              </a:ext>
            </a:extLst>
          </p:cNvPr>
          <p:cNvSpPr/>
          <p:nvPr userDrawn="1"/>
        </p:nvSpPr>
        <p:spPr>
          <a:xfrm>
            <a:off x="4953000" y="-8397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50E5A652-3CA9-4F88-A149-0B84B7AB8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7" y="162057"/>
            <a:ext cx="1816123" cy="6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8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51E82-A75E-4683-B8EE-06D71056A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05907"/>
            <a:ext cx="9144000" cy="210405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8C26B60-4520-4008-8F4D-A18AE1264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47FC29-E2BD-4CBD-B8E3-F01A4034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C768D0-572D-4BD9-B695-DB1842D2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0A4AEA-950F-428A-A211-47C29B9A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Prostokąt: ścięte rogi u góry 12">
            <a:extLst>
              <a:ext uri="{FF2B5EF4-FFF2-40B4-BE49-F238E27FC236}">
                <a16:creationId xmlns:a16="http://schemas.microsoft.com/office/drawing/2014/main" id="{A3AB45FB-C4E1-4618-958D-DE6059778C25}"/>
              </a:ext>
            </a:extLst>
          </p:cNvPr>
          <p:cNvSpPr/>
          <p:nvPr userDrawn="1"/>
        </p:nvSpPr>
        <p:spPr>
          <a:xfrm rot="10800000">
            <a:off x="1524000" y="0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: ścięte rogi u góry 14">
            <a:extLst>
              <a:ext uri="{FF2B5EF4-FFF2-40B4-BE49-F238E27FC236}">
                <a16:creationId xmlns:a16="http://schemas.microsoft.com/office/drawing/2014/main" id="{3D39854B-AB28-48E0-96EF-F547535C001B}"/>
              </a:ext>
            </a:extLst>
          </p:cNvPr>
          <p:cNvSpPr/>
          <p:nvPr userDrawn="1"/>
        </p:nvSpPr>
        <p:spPr>
          <a:xfrm rot="10800000">
            <a:off x="2377439" y="0"/>
            <a:ext cx="7506393" cy="423864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3AD2617-D2E0-4F4E-A4BC-28D72DFDCADC}"/>
              </a:ext>
            </a:extLst>
          </p:cNvPr>
          <p:cNvSpPr/>
          <p:nvPr userDrawn="1"/>
        </p:nvSpPr>
        <p:spPr>
          <a:xfrm>
            <a:off x="4953000" y="-8397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50E5A652-3CA9-4F88-A149-0B84B7AB8A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7" y="162057"/>
            <a:ext cx="1816123" cy="6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18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12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/>
        </p:nvSpPr>
        <p:spPr>
          <a:xfrm rot="10800000">
            <a:off x="1452499" y="6163368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/>
        </p:nvSpPr>
        <p:spPr>
          <a:xfrm rot="10800000">
            <a:off x="2332708" y="6274847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/>
        </p:nvSpPr>
        <p:spPr>
          <a:xfrm>
            <a:off x="5082341" y="5883337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 userDrawn="1"/>
        </p:nvSpPr>
        <p:spPr>
          <a:xfrm rot="10800000">
            <a:off x="1452499" y="6163368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 userDrawn="1"/>
        </p:nvSpPr>
        <p:spPr>
          <a:xfrm rot="10800000">
            <a:off x="2332708" y="6274847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 userDrawn="1"/>
        </p:nvSpPr>
        <p:spPr>
          <a:xfrm>
            <a:off x="5082341" y="5883337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4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14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4933950" cy="30647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735286" cy="306478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/>
        </p:nvSpPr>
        <p:spPr>
          <a:xfrm rot="10800000">
            <a:off x="1585404" y="6165874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/>
        </p:nvSpPr>
        <p:spPr>
          <a:xfrm rot="10800000">
            <a:off x="2404209" y="6256126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/>
        </p:nvSpPr>
        <p:spPr>
          <a:xfrm>
            <a:off x="4953000" y="5856269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 userDrawn="1"/>
        </p:nvSpPr>
        <p:spPr>
          <a:xfrm rot="10800000">
            <a:off x="1585404" y="6165874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 userDrawn="1"/>
        </p:nvSpPr>
        <p:spPr>
          <a:xfrm rot="10800000">
            <a:off x="2404209" y="6256126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 userDrawn="1"/>
        </p:nvSpPr>
        <p:spPr>
          <a:xfrm>
            <a:off x="4953000" y="5856269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3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619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6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/>
        </p:nvSpPr>
        <p:spPr>
          <a:xfrm rot="10800000">
            <a:off x="1585404" y="6166557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/>
        </p:nvSpPr>
        <p:spPr>
          <a:xfrm rot="10800000">
            <a:off x="2521003" y="6311432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/>
        </p:nvSpPr>
        <p:spPr>
          <a:xfrm>
            <a:off x="5069794" y="5856951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 userDrawn="1"/>
        </p:nvSpPr>
        <p:spPr>
          <a:xfrm rot="10800000">
            <a:off x="1585404" y="6166557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 userDrawn="1"/>
        </p:nvSpPr>
        <p:spPr>
          <a:xfrm rot="10800000">
            <a:off x="2521003" y="6311432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 userDrawn="1"/>
        </p:nvSpPr>
        <p:spPr>
          <a:xfrm>
            <a:off x="5069794" y="5856951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33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98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914400"/>
            <a:ext cx="3372983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54926" cy="39719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2994" y="2307450"/>
            <a:ext cx="2866798" cy="29216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/>
        </p:nvSpPr>
        <p:spPr>
          <a:xfrm rot="10800000">
            <a:off x="1585404" y="6200696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/>
        </p:nvSpPr>
        <p:spPr>
          <a:xfrm rot="10800000">
            <a:off x="2404209" y="6274747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/>
        </p:nvSpPr>
        <p:spPr>
          <a:xfrm>
            <a:off x="5036598" y="5934728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: ścięte rogi u góry 9">
            <a:extLst>
              <a:ext uri="{FF2B5EF4-FFF2-40B4-BE49-F238E27FC236}">
                <a16:creationId xmlns:a16="http://schemas.microsoft.com/office/drawing/2014/main" id="{ECF073F7-BD44-4F00-B112-2BCB29127305}"/>
              </a:ext>
            </a:extLst>
          </p:cNvPr>
          <p:cNvSpPr/>
          <p:nvPr userDrawn="1"/>
        </p:nvSpPr>
        <p:spPr>
          <a:xfrm rot="10800000">
            <a:off x="1585404" y="6200696"/>
            <a:ext cx="9144000" cy="554918"/>
          </a:xfrm>
          <a:prstGeom prst="snip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ścięte rogi u góry 11">
            <a:extLst>
              <a:ext uri="{FF2B5EF4-FFF2-40B4-BE49-F238E27FC236}">
                <a16:creationId xmlns:a16="http://schemas.microsoft.com/office/drawing/2014/main" id="{5E9BBCD0-A31B-4ED9-8596-07F9305A6689}"/>
              </a:ext>
            </a:extLst>
          </p:cNvPr>
          <p:cNvSpPr/>
          <p:nvPr userDrawn="1"/>
        </p:nvSpPr>
        <p:spPr>
          <a:xfrm rot="10800000">
            <a:off x="2404209" y="6274747"/>
            <a:ext cx="7383582" cy="331959"/>
          </a:xfrm>
          <a:prstGeom prst="snip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6253263-0F5D-4A44-B781-DE61B29FB18D}"/>
              </a:ext>
            </a:extLst>
          </p:cNvPr>
          <p:cNvSpPr/>
          <p:nvPr userDrawn="1"/>
        </p:nvSpPr>
        <p:spPr>
          <a:xfrm>
            <a:off x="5036598" y="5934728"/>
            <a:ext cx="2286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Picture 2" descr="http://www.zse.nowysacz.pl/images/Logo_ZSE_wariant%202.png">
            <a:extLst>
              <a:ext uri="{FF2B5EF4-FFF2-40B4-BE49-F238E27FC236}">
                <a16:creationId xmlns:a16="http://schemas.microsoft.com/office/drawing/2014/main" id="{7064A143-D223-4F43-BEA0-B977395A2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2" y="6274847"/>
            <a:ext cx="1113226" cy="4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1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BEA92-B3D0-4C49-AE2D-3E84543BA936}" type="datetimeFigureOut">
              <a:rPr lang="pl-PL" smtClean="0"/>
              <a:pPr/>
              <a:t>27.02.2024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CE0B-71E5-4651-A002-162D4C56F71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35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F00DA-D7E1-4C5A-9E10-078B1CD28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47D194-437E-4591-BEE7-B71A67A7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892" y="1466335"/>
            <a:ext cx="11376454" cy="3791465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Zespół Szkół Ekonomicznych</a:t>
            </a:r>
          </a:p>
          <a:p>
            <a:r>
              <a:rPr lang="pl-PL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2024/2025</a:t>
            </a:r>
          </a:p>
        </p:txBody>
      </p:sp>
      <p:pic>
        <p:nvPicPr>
          <p:cNvPr id="4" name="Obraz 3" descr="szkoł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7321" y="3476367"/>
            <a:ext cx="2701915" cy="31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703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Technikum nr 3 im. Władysława Grabskiego, </a:t>
            </a:r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  ZSE w Nowym Sączu </a:t>
            </a:r>
          </a:p>
          <a:p>
            <a:pPr algn="ctr">
              <a:buNone/>
            </a:pPr>
            <a:r>
              <a:rPr lang="pl-PL" dirty="0"/>
              <a:t>jest wśród najlepszych techników w Polsce </a:t>
            </a:r>
          </a:p>
          <a:p>
            <a:pPr algn="ctr">
              <a:buNone/>
            </a:pPr>
            <a:r>
              <a:rPr lang="pl-PL" dirty="0"/>
              <a:t>w Rankingu PERSPEKTYWY 2024 i przysługuje mu tytuł </a:t>
            </a:r>
          </a:p>
          <a:p>
            <a:pPr algn="ctr">
              <a:buNone/>
            </a:pPr>
            <a:r>
              <a:rPr lang="pl-PL" dirty="0"/>
              <a:t>„Złotej Szkoły 2024r”.</a:t>
            </a:r>
          </a:p>
          <a:p>
            <a:pPr>
              <a:buNone/>
            </a:pPr>
            <a:r>
              <a:rPr lang="pl-PL" dirty="0"/>
              <a:t>Uplasowaliśmy  się: 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pl-PL" dirty="0"/>
              <a:t> miejscu w Polsce,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/>
              <a:t>miejscu w Małopolsce 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na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dirty="0"/>
              <a:t> miejscu w Nowym Sączu</a:t>
            </a:r>
          </a:p>
          <a:p>
            <a:pPr>
              <a:buNone/>
            </a:pPr>
            <a:endParaRPr lang="pl-PL" dirty="0"/>
          </a:p>
          <a:p>
            <a:pPr algn="ctr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999E230-41C1-4BE1-D771-AEE2C148F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325" y="3272273"/>
            <a:ext cx="2991636" cy="29586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914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	Szkoła może pochwalić się bardzo wysoką zdawalnością egzaminu zawodowego i maturalnego.</a:t>
            </a:r>
          </a:p>
          <a:p>
            <a:pPr>
              <a:buNone/>
            </a:pPr>
            <a:endParaRPr lang="pl-PL" dirty="0"/>
          </a:p>
          <a:p>
            <a:pPr lvl="1"/>
            <a:r>
              <a:rPr lang="pl-PL" b="1" dirty="0"/>
              <a:t>Technik reklamy</a:t>
            </a:r>
          </a:p>
          <a:p>
            <a:pPr marL="244800" lvl="1">
              <a:spcBef>
                <a:spcPts val="1000"/>
              </a:spcBef>
              <a:buNone/>
            </a:pPr>
            <a:r>
              <a:rPr lang="pl-PL" sz="2100" dirty="0"/>
              <a:t>	Wykonywanie przekazu reklamowego PGF.07 – świadectwo uzyskało 93,94% </a:t>
            </a:r>
          </a:p>
          <a:p>
            <a:pPr lvl="1">
              <a:buNone/>
            </a:pPr>
            <a:endParaRPr lang="pl-PL" sz="2000" dirty="0"/>
          </a:p>
          <a:p>
            <a:pPr lvl="1"/>
            <a:r>
              <a:rPr lang="pl-PL" b="1" dirty="0"/>
              <a:t>Technik ekonomista</a:t>
            </a:r>
          </a:p>
          <a:p>
            <a:pPr marL="230400" lvl="1">
              <a:spcBef>
                <a:spcPts val="1000"/>
              </a:spcBef>
              <a:buNone/>
            </a:pPr>
            <a:r>
              <a:rPr lang="pl-PL" sz="2000" dirty="0"/>
              <a:t>	Prowadzenie dokumentacji w jednostce organizacyjnej EKA.04 – świadectwo uzyskało 96,55% 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sz="2000" dirty="0"/>
              <a:t>	Prowadzenie spraw kadrowo-płacowych i gospodarki finansowej jednostek organizacyjnych EKA.05– świadectwo uzyskało 100 %</a:t>
            </a:r>
          </a:p>
          <a:p>
            <a:pPr>
              <a:buNone/>
            </a:pPr>
            <a:endParaRPr lang="pl-PL" sz="1400" dirty="0"/>
          </a:p>
          <a:p>
            <a:pPr>
              <a:buNone/>
            </a:pPr>
            <a:r>
              <a:rPr lang="pl-PL" sz="1400" dirty="0"/>
              <a:t>Dane dotyczą sesji letniej 2023 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230659"/>
            <a:ext cx="10515600" cy="1186249"/>
          </a:xfrm>
        </p:spPr>
        <p:txBody>
          <a:bodyPr/>
          <a:lstStyle/>
          <a:p>
            <a:r>
              <a:rPr lang="pl-PL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838201" y="1825624"/>
            <a:ext cx="4933950" cy="40891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>
                <a:solidFill>
                  <a:srgbClr val="002060"/>
                </a:solidFill>
              </a:rPr>
              <a:t>Technikum nr 3</a:t>
            </a:r>
          </a:p>
          <a:p>
            <a:pPr algn="ctr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Matematyka </a:t>
            </a:r>
          </a:p>
          <a:p>
            <a:pPr>
              <a:buNone/>
            </a:pPr>
            <a:r>
              <a:rPr lang="pl-PL" dirty="0"/>
              <a:t>poziom podstawowy – 98%</a:t>
            </a:r>
          </a:p>
          <a:p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 polski</a:t>
            </a:r>
          </a:p>
          <a:p>
            <a:pPr>
              <a:buNone/>
            </a:pPr>
            <a:r>
              <a:rPr lang="pl-PL" dirty="0"/>
              <a:t>poziom podstawowy – 100%</a:t>
            </a:r>
          </a:p>
          <a:p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 angielski </a:t>
            </a:r>
          </a:p>
          <a:p>
            <a:pPr>
              <a:buNone/>
            </a:pPr>
            <a:r>
              <a:rPr lang="pl-PL" dirty="0"/>
              <a:t>poziom podstawowy – 100%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6172201" y="1825624"/>
            <a:ext cx="4735286" cy="353720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b="1" dirty="0">
                <a:solidFill>
                  <a:srgbClr val="002060"/>
                </a:solidFill>
              </a:rPr>
              <a:t>III LO</a:t>
            </a:r>
          </a:p>
          <a:p>
            <a:pPr algn="ctr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Matematyka </a:t>
            </a:r>
          </a:p>
          <a:p>
            <a:pPr>
              <a:buNone/>
            </a:pPr>
            <a:r>
              <a:rPr lang="pl-PL" dirty="0"/>
              <a:t>poziom podstawowy – 94%</a:t>
            </a:r>
          </a:p>
          <a:p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 polski </a:t>
            </a:r>
          </a:p>
          <a:p>
            <a:pPr>
              <a:buNone/>
            </a:pPr>
            <a:r>
              <a:rPr lang="pl-PL" dirty="0"/>
              <a:t>poziom podstawowy – 100%</a:t>
            </a:r>
          </a:p>
          <a:p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 angielski </a:t>
            </a:r>
          </a:p>
          <a:p>
            <a:pPr>
              <a:buNone/>
            </a:pPr>
            <a:r>
              <a:rPr lang="pl-PL" dirty="0"/>
              <a:t>poziom podstawowy – 94%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308389" y="1145058"/>
            <a:ext cx="327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Matura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3726"/>
          </a:xfrm>
        </p:spPr>
        <p:txBody>
          <a:bodyPr anchor="ctr"/>
          <a:lstStyle/>
          <a:p>
            <a:r>
              <a:rPr lang="pl-PL" b="1" dirty="0">
                <a:solidFill>
                  <a:srgbClr val="FF0000"/>
                </a:solidFill>
              </a:rPr>
              <a:t>Posiadamy nowocześnie wyposażone klasopracownie</a:t>
            </a:r>
          </a:p>
          <a:p>
            <a:pPr>
              <a:buNone/>
            </a:pPr>
            <a:endParaRPr lang="pl-PL" b="1" dirty="0">
              <a:solidFill>
                <a:srgbClr val="FF0000"/>
              </a:solidFill>
            </a:endParaRPr>
          </a:p>
          <a:p>
            <a:pPr marL="540000">
              <a:buFont typeface="Wingdings" pitchFamily="2" charset="2"/>
              <a:buChar char="ü"/>
            </a:pPr>
            <a:r>
              <a:rPr lang="pl-PL" dirty="0"/>
              <a:t>8 komputerowych pracowni zawodowych ze specjalistycznym oprogramowaniem,</a:t>
            </a:r>
          </a:p>
          <a:p>
            <a:pPr marL="540000">
              <a:buFont typeface="Wingdings" pitchFamily="2" charset="2"/>
              <a:buChar char="ü"/>
            </a:pPr>
            <a:r>
              <a:rPr lang="pl-PL" dirty="0"/>
              <a:t>laboratorium językowe,</a:t>
            </a:r>
          </a:p>
          <a:p>
            <a:pPr marL="540000">
              <a:buFont typeface="Wingdings" pitchFamily="2" charset="2"/>
              <a:buChar char="ü"/>
            </a:pPr>
            <a:r>
              <a:rPr lang="pl-PL" dirty="0"/>
              <a:t>4 pracownie z dotykowym monitorem zamiast tablicy,</a:t>
            </a:r>
          </a:p>
          <a:p>
            <a:pPr marL="540000">
              <a:buFont typeface="Wingdings" pitchFamily="2" charset="2"/>
              <a:buChar char="ü"/>
            </a:pPr>
            <a:r>
              <a:rPr lang="pl-PL" dirty="0"/>
              <a:t>pracownie multimedialne,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Współpracujemy:</a:t>
            </a:r>
          </a:p>
          <a:p>
            <a:pPr>
              <a:buFont typeface="Wingdings" pitchFamily="2" charset="2"/>
              <a:buNone/>
            </a:pPr>
            <a:endParaRPr lang="pl-PL" dirty="0"/>
          </a:p>
          <a:p>
            <a:pPr>
              <a:buFont typeface="Wingdings" pitchFamily="2" charset="2"/>
              <a:buChar char="Ø"/>
            </a:pPr>
            <a:r>
              <a:rPr lang="pl-PL" dirty="0"/>
              <a:t>z Wojskową Akademią Techniczną w Warszawie,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z Akademią Nauk Stosowanych w Nowym Sączu,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z Wyższą Szkołą Biznesu WSB NLU w Nowym Sączu,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z Akademią </a:t>
            </a:r>
            <a:r>
              <a:rPr lang="pl-PL" dirty="0" err="1"/>
              <a:t>Ignatianum</a:t>
            </a:r>
            <a:r>
              <a:rPr lang="pl-PL" dirty="0"/>
              <a:t> w Krakowie.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439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pl-PL" b="1" dirty="0"/>
              <a:t> </a:t>
            </a:r>
            <a:endParaRPr lang="pl-PL" sz="4800" dirty="0"/>
          </a:p>
          <a:p>
            <a:pPr>
              <a:buFont typeface="Wingdings" pitchFamily="2" charset="2"/>
              <a:buNone/>
            </a:pPr>
            <a:r>
              <a:rPr lang="pl-PL" dirty="0"/>
              <a:t>Uczniowie mogą</a:t>
            </a:r>
            <a:r>
              <a:rPr lang="pl-PL" b="1" dirty="0"/>
              <a:t> </a:t>
            </a:r>
            <a:r>
              <a:rPr lang="pl-PL" dirty="0"/>
              <a:t>uczestniczyć</a:t>
            </a:r>
            <a:endParaRPr lang="pl-PL" sz="2800" b="1" dirty="0"/>
          </a:p>
          <a:p>
            <a:pPr lvl="1"/>
            <a:r>
              <a:rPr lang="pl-PL" sz="2800" b="1" dirty="0"/>
              <a:t>w zajęciach wyrównawczych z języka polskiego, języka angielskiego i matematyki oraz zajęciach rozwijających.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2580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buNone/>
            </a:pPr>
            <a:r>
              <a:rPr lang="pl-PL" dirty="0"/>
              <a:t>Uczniowie Technikum mają możliwość odbycia praktyk </a:t>
            </a:r>
          </a:p>
          <a:p>
            <a:pPr>
              <a:lnSpc>
                <a:spcPts val="4500"/>
              </a:lnSpc>
              <a:buNone/>
            </a:pPr>
            <a:r>
              <a:rPr lang="pl-PL" dirty="0"/>
              <a:t>w czołowych firmach i instytucjach regionu.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podjąć naukę w ZSE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500"/>
              </a:lnSpc>
              <a:buNone/>
            </a:pPr>
            <a:r>
              <a:rPr lang="pl-PL" dirty="0"/>
              <a:t>	Uczniowie wyjeżdżają na liczne wycieczki krajowe i zagraniczne, obozy językowe, targi.</a:t>
            </a:r>
          </a:p>
          <a:p>
            <a:pPr>
              <a:lnSpc>
                <a:spcPts val="4500"/>
              </a:lnSpc>
              <a:buNone/>
            </a:pPr>
            <a:r>
              <a:rPr lang="pl-PL" dirty="0"/>
              <a:t>	W szkole działa zespół muzyczny.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Zapraszamy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3262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4400" b="1" dirty="0">
                <a:solidFill>
                  <a:srgbClr val="FF0000"/>
                </a:solidFill>
              </a:rPr>
              <a:t>Do zobaczenia 1 września</a:t>
            </a:r>
          </a:p>
          <a:p>
            <a:pPr algn="ctr">
              <a:buNone/>
            </a:pPr>
            <a:endParaRPr lang="pl-PL" sz="4400" dirty="0"/>
          </a:p>
          <a:p>
            <a:pPr algn="ctr">
              <a:buNone/>
            </a:pPr>
            <a:r>
              <a:rPr lang="pl-PL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PRZYSZŁOŚĆ W TWOICH RĘKACH</a:t>
            </a:r>
          </a:p>
          <a:p>
            <a:pPr algn="ctr">
              <a:buNone/>
            </a:pPr>
            <a:endParaRPr lang="pl-PL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9794"/>
          </a:xfrm>
        </p:spPr>
        <p:txBody>
          <a:bodyPr>
            <a:normAutofit/>
          </a:bodyPr>
          <a:lstStyle/>
          <a:p>
            <a:pPr marL="228600" indent="-228600" algn="ctr">
              <a:spcBef>
                <a:spcPts val="1000"/>
              </a:spcBef>
            </a:pPr>
            <a:r>
              <a:rPr lang="pl-PL" sz="3600" dirty="0">
                <a:latin typeface="+mn-lt"/>
                <a:ea typeface="+mn-ea"/>
                <a:cs typeface="+mn-cs"/>
              </a:rPr>
              <a:t>Historia szkoły sięga roku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1926</a:t>
            </a:r>
            <a:r>
              <a:rPr lang="pl-PL" sz="3600" dirty="0">
                <a:latin typeface="+mn-lt"/>
                <a:ea typeface="+mn-ea"/>
                <a:cs typeface="+mn-cs"/>
              </a:rPr>
              <a:t>, </a:t>
            </a:r>
            <a:br>
              <a:rPr lang="pl-PL" sz="3600" dirty="0">
                <a:latin typeface="+mn-lt"/>
                <a:ea typeface="+mn-ea"/>
                <a:cs typeface="+mn-cs"/>
              </a:rPr>
            </a:br>
            <a:r>
              <a:rPr lang="pl-PL" sz="3600" dirty="0">
                <a:latin typeface="+mn-lt"/>
                <a:ea typeface="+mn-ea"/>
                <a:cs typeface="+mn-cs"/>
              </a:rPr>
              <a:t>kiedy to utworzono </a:t>
            </a:r>
            <a:br>
              <a:rPr lang="pl-PL" sz="3600" dirty="0">
                <a:latin typeface="+mn-lt"/>
                <a:ea typeface="+mn-ea"/>
                <a:cs typeface="+mn-cs"/>
              </a:rPr>
            </a:br>
            <a:r>
              <a:rPr lang="pl-PL" sz="3600" dirty="0">
                <a:latin typeface="+mn-lt"/>
                <a:ea typeface="+mn-ea"/>
                <a:cs typeface="+mn-cs"/>
              </a:rPr>
              <a:t>Prywatną Trzyletnią Szkołę Handlową.</a:t>
            </a:r>
            <a:br>
              <a:rPr lang="pl-PL" sz="3600" dirty="0">
                <a:latin typeface="+mn-lt"/>
                <a:ea typeface="+mn-ea"/>
                <a:cs typeface="+mn-cs"/>
              </a:rPr>
            </a:br>
            <a:endParaRPr lang="pl-PL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65404"/>
            <a:ext cx="10515600" cy="31303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3600" dirty="0"/>
          </a:p>
          <a:p>
            <a:pPr algn="ctr">
              <a:buNone/>
            </a:pPr>
            <a:r>
              <a:rPr lang="pl-PL" sz="3600" dirty="0"/>
              <a:t>Obecnie w skład ZSE w Nowym Sączu </a:t>
            </a:r>
          </a:p>
          <a:p>
            <a:pPr algn="ctr">
              <a:buNone/>
            </a:pPr>
            <a:r>
              <a:rPr lang="pl-PL" sz="3600" dirty="0"/>
              <a:t>wchodzą:</a:t>
            </a:r>
          </a:p>
          <a:p>
            <a:pPr algn="ctr">
              <a:buNone/>
            </a:pP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Technikum nr 3 </a:t>
            </a:r>
          </a:p>
          <a:p>
            <a:pPr algn="ctr">
              <a:buNone/>
            </a:pP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Liceum Ogólnokształcące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0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E14B1-FA5C-4DA9-A3B1-67A7188E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Oferta dydaktyczna Technikum nr 3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35D9E1-170C-41BD-A311-4A17B3135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0245"/>
          </a:xfrm>
        </p:spPr>
        <p:txBody>
          <a:bodyPr anchor="ctr">
            <a:normAutofit fontScale="92500" lnSpcReduction="20000"/>
          </a:bodyPr>
          <a:lstStyle/>
          <a:p>
            <a:pPr marL="540000">
              <a:buFont typeface="Wingdings" pitchFamily="2" charset="2"/>
              <a:buChar char="v"/>
            </a:pPr>
            <a:r>
              <a:rPr lang="pl-PL" sz="4000" b="1" dirty="0">
                <a:solidFill>
                  <a:srgbClr val="FF0000"/>
                </a:solidFill>
              </a:rPr>
              <a:t>Technik ekonomista</a:t>
            </a:r>
          </a:p>
          <a:p>
            <a:pPr marL="540000">
              <a:buFont typeface="Wingdings" pitchFamily="2" charset="2"/>
              <a:buChar char="v"/>
            </a:pPr>
            <a:endParaRPr lang="pl-PL" sz="4000" b="1" dirty="0">
              <a:solidFill>
                <a:srgbClr val="FF0000"/>
              </a:solidFill>
            </a:endParaRPr>
          </a:p>
          <a:p>
            <a:pPr marL="540000">
              <a:buFont typeface="Wingdings" pitchFamily="2" charset="2"/>
              <a:buChar char="v"/>
            </a:pPr>
            <a:r>
              <a:rPr lang="pl-PL" sz="4000" b="1" dirty="0">
                <a:solidFill>
                  <a:srgbClr val="FF0000"/>
                </a:solidFill>
              </a:rPr>
              <a:t>Technik handlowiec </a:t>
            </a:r>
          </a:p>
          <a:p>
            <a:pPr marL="540000">
              <a:buFont typeface="Wingdings" pitchFamily="2" charset="2"/>
              <a:buChar char="v"/>
            </a:pPr>
            <a:endParaRPr lang="pl-PL" sz="4000" b="1" dirty="0">
              <a:solidFill>
                <a:srgbClr val="FF0000"/>
              </a:solidFill>
            </a:endParaRPr>
          </a:p>
          <a:p>
            <a:pPr marL="540000">
              <a:buFont typeface="Wingdings" pitchFamily="2" charset="2"/>
              <a:buChar char="v"/>
            </a:pPr>
            <a:r>
              <a:rPr lang="pl-PL" sz="4000" b="1" dirty="0">
                <a:solidFill>
                  <a:srgbClr val="FF0000"/>
                </a:solidFill>
              </a:rPr>
              <a:t>Technik rachunkowości</a:t>
            </a:r>
          </a:p>
          <a:p>
            <a:pPr marL="540000">
              <a:buFont typeface="Wingdings" pitchFamily="2" charset="2"/>
              <a:buChar char="v"/>
            </a:pPr>
            <a:endParaRPr lang="pl-PL" sz="4000" b="1" dirty="0">
              <a:solidFill>
                <a:srgbClr val="FF0000"/>
              </a:solidFill>
            </a:endParaRPr>
          </a:p>
          <a:p>
            <a:pPr marL="540000">
              <a:buFont typeface="Wingdings" pitchFamily="2" charset="2"/>
              <a:buChar char="v"/>
            </a:pPr>
            <a:r>
              <a:rPr lang="pl-PL" sz="4000" b="1" dirty="0">
                <a:solidFill>
                  <a:srgbClr val="FF0000"/>
                </a:solidFill>
              </a:rPr>
              <a:t>Technik reklamy</a:t>
            </a:r>
            <a:endParaRPr lang="pl-PL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300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Technik ekonomista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3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pl-PL" b="1" dirty="0">
                <a:solidFill>
                  <a:srgbClr val="FF0000"/>
                </a:solidFill>
              </a:rPr>
              <a:t>Przedmiot rozszerzony:</a:t>
            </a:r>
          </a:p>
          <a:p>
            <a:pPr>
              <a:lnSpc>
                <a:spcPct val="80000"/>
              </a:lnSpc>
              <a:buNone/>
            </a:pPr>
            <a:r>
              <a:rPr lang="pl-PL" dirty="0">
                <a:solidFill>
                  <a:srgbClr val="FF0000"/>
                </a:solidFill>
              </a:rPr>
              <a:t>	 </a:t>
            </a:r>
            <a:r>
              <a:rPr lang="pl-PL" dirty="0"/>
              <a:t>matematyka</a:t>
            </a:r>
          </a:p>
          <a:p>
            <a:pPr>
              <a:lnSpc>
                <a:spcPct val="80000"/>
              </a:lnSpc>
            </a:pPr>
            <a:r>
              <a:rPr lang="pl-PL" b="1" dirty="0">
                <a:solidFill>
                  <a:srgbClr val="FF0000"/>
                </a:solidFill>
              </a:rPr>
              <a:t>Przedmioty dodatkowe:</a:t>
            </a:r>
          </a:p>
          <a:p>
            <a:pPr>
              <a:lnSpc>
                <a:spcPct val="80000"/>
              </a:lnSpc>
              <a:buNone/>
            </a:pPr>
            <a:r>
              <a:rPr lang="pl-PL" b="1" dirty="0">
                <a:solidFill>
                  <a:srgbClr val="FF0000"/>
                </a:solidFill>
              </a:rPr>
              <a:t>	</a:t>
            </a:r>
            <a:r>
              <a:rPr lang="pl-PL" dirty="0"/>
              <a:t>pracownia rachunkowości</a:t>
            </a:r>
          </a:p>
          <a:p>
            <a:pPr>
              <a:lnSpc>
                <a:spcPct val="80000"/>
              </a:lnSpc>
              <a:buNone/>
            </a:pPr>
            <a:r>
              <a:rPr lang="pl-PL" sz="2800" dirty="0"/>
              <a:t>	technologie informatyczne w rachunkowości</a:t>
            </a:r>
          </a:p>
          <a:p>
            <a:pPr>
              <a:lnSpc>
                <a:spcPct val="80000"/>
              </a:lnSpc>
              <a:buNone/>
            </a:pPr>
            <a:r>
              <a:rPr lang="pl-PL" dirty="0"/>
              <a:t>	</a:t>
            </a:r>
            <a:r>
              <a:rPr lang="pl-PL" sz="2800" dirty="0"/>
              <a:t>matematyka finansowa</a:t>
            </a:r>
          </a:p>
          <a:p>
            <a:pPr>
              <a:lnSpc>
                <a:spcPct val="80000"/>
              </a:lnSpc>
              <a:buNone/>
            </a:pPr>
            <a:r>
              <a:rPr lang="pl-PL" dirty="0"/>
              <a:t>	</a:t>
            </a:r>
            <a:r>
              <a:rPr lang="pl-PL" sz="2800" dirty="0"/>
              <a:t>podstawy rachunkowości</a:t>
            </a:r>
            <a:r>
              <a:rPr lang="pl-PL" sz="2000" dirty="0"/>
              <a:t>	</a:t>
            </a:r>
          </a:p>
          <a:p>
            <a:pPr>
              <a:lnSpc>
                <a:spcPct val="80000"/>
              </a:lnSpc>
            </a:pPr>
            <a:r>
              <a:rPr lang="pl-PL" b="1" dirty="0">
                <a:solidFill>
                  <a:srgbClr val="FF0000"/>
                </a:solidFill>
              </a:rPr>
              <a:t>Nauczane języki: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dirty="0"/>
              <a:t>	</a:t>
            </a:r>
            <a:r>
              <a:rPr lang="pl-PL" sz="2800" dirty="0"/>
              <a:t>język angielski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800" dirty="0"/>
              <a:t>	język niemiecki lub francuski*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800" dirty="0"/>
              <a:t>	*ostateczna informacja zostanie podana w terminie późniejszym.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endParaRPr lang="pl-PL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Technik handlowiec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47953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pl-PL" sz="2600" b="1" dirty="0">
                <a:solidFill>
                  <a:srgbClr val="FF0000"/>
                </a:solidFill>
              </a:rPr>
              <a:t>Przedmiot rozszerzony:</a:t>
            </a:r>
          </a:p>
          <a:p>
            <a:pPr>
              <a:buNone/>
            </a:pPr>
            <a:r>
              <a:rPr lang="pl-PL" b="1" dirty="0"/>
              <a:t>	</a:t>
            </a:r>
            <a:r>
              <a:rPr lang="pl-PL" sz="2600" dirty="0"/>
              <a:t>język angielski</a:t>
            </a:r>
          </a:p>
          <a:p>
            <a:pPr>
              <a:lnSpc>
                <a:spcPct val="70000"/>
              </a:lnSpc>
            </a:pPr>
            <a:r>
              <a:rPr lang="pl-PL" sz="2600" b="1" dirty="0">
                <a:solidFill>
                  <a:srgbClr val="FF0000"/>
                </a:solidFill>
              </a:rPr>
              <a:t>Przedmioty dodatkowe: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b="1" dirty="0"/>
              <a:t>	</a:t>
            </a:r>
            <a:r>
              <a:rPr lang="pl-PL" sz="2600" dirty="0"/>
              <a:t>e - commerce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elementy prawa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matematyka finansowa</a:t>
            </a:r>
          </a:p>
          <a:p>
            <a:pPr>
              <a:lnSpc>
                <a:spcPct val="70000"/>
              </a:lnSpc>
            </a:pPr>
            <a:r>
              <a:rPr lang="pl-PL" sz="2600" b="1" dirty="0">
                <a:solidFill>
                  <a:srgbClr val="FF0000"/>
                </a:solidFill>
              </a:rPr>
              <a:t>Nauczane języki: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sz="2600" dirty="0"/>
              <a:t>język angielski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600" dirty="0"/>
              <a:t>	</a:t>
            </a:r>
            <a:r>
              <a:rPr lang="pl-PL" sz="2400" dirty="0"/>
              <a:t>język niemiecki lub francuski*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400" dirty="0"/>
              <a:t>	*ostateczna informacja zostanie podana w terminie późniejszym.</a:t>
            </a:r>
          </a:p>
          <a:p>
            <a:pPr>
              <a:buNone/>
            </a:pPr>
            <a:endParaRPr lang="pl-PL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Technik rachunkowości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98140"/>
            <a:ext cx="10515600" cy="44978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pl-PL" b="1" dirty="0">
                <a:solidFill>
                  <a:srgbClr val="FF0000"/>
                </a:solidFill>
              </a:rPr>
              <a:t>Przedmiot rozszerzony:</a:t>
            </a:r>
          </a:p>
          <a:p>
            <a:pPr>
              <a:lnSpc>
                <a:spcPct val="80000"/>
              </a:lnSpc>
              <a:buNone/>
            </a:pPr>
            <a:r>
              <a:rPr lang="pl-PL" dirty="0">
                <a:solidFill>
                  <a:srgbClr val="FF0000"/>
                </a:solidFill>
              </a:rPr>
              <a:t>	 </a:t>
            </a:r>
            <a:r>
              <a:rPr lang="pl-PL" dirty="0"/>
              <a:t>matematyka</a:t>
            </a:r>
          </a:p>
          <a:p>
            <a:pPr>
              <a:lnSpc>
                <a:spcPct val="80000"/>
              </a:lnSpc>
            </a:pPr>
            <a:r>
              <a:rPr lang="pl-PL" b="1" dirty="0">
                <a:solidFill>
                  <a:srgbClr val="FF0000"/>
                </a:solidFill>
              </a:rPr>
              <a:t>Przedmioty dodatkowe: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b="1" dirty="0"/>
              <a:t>	</a:t>
            </a:r>
            <a:r>
              <a:rPr lang="pl-PL" sz="2800" dirty="0"/>
              <a:t>e-dokumenty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sz="2800" dirty="0"/>
              <a:t>	analiza księgowo finansowa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sz="2800" dirty="0"/>
              <a:t>	rozliczenia podatkowe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sz="2800" dirty="0"/>
              <a:t>	elementy prawa	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pl-PL" sz="2800" dirty="0"/>
              <a:t>	matematyka finansowa</a:t>
            </a:r>
          </a:p>
          <a:p>
            <a:pPr>
              <a:lnSpc>
                <a:spcPct val="80000"/>
              </a:lnSpc>
            </a:pPr>
            <a:r>
              <a:rPr lang="pl-PL" b="1" dirty="0">
                <a:solidFill>
                  <a:srgbClr val="FF0000"/>
                </a:solidFill>
              </a:rPr>
              <a:t>Nauczane języki:</a:t>
            </a:r>
          </a:p>
          <a:p>
            <a:pPr>
              <a:lnSpc>
                <a:spcPct val="80000"/>
              </a:lnSpc>
              <a:buNone/>
            </a:pPr>
            <a:r>
              <a:rPr lang="pl-PL" b="1" dirty="0"/>
              <a:t>	</a:t>
            </a:r>
            <a:r>
              <a:rPr lang="pl-PL" dirty="0"/>
              <a:t>język angielski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dirty="0"/>
              <a:t>	</a:t>
            </a:r>
            <a:r>
              <a:rPr lang="pl-PL" sz="2800" dirty="0"/>
              <a:t>język niemiecki lub francuski*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800" dirty="0"/>
              <a:t>	*ostateczna informacja zostanie podana w terminie późniejszym.</a:t>
            </a:r>
          </a:p>
          <a:p>
            <a:pPr>
              <a:lnSpc>
                <a:spcPct val="80000"/>
              </a:lnSpc>
              <a:buNone/>
            </a:pPr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Technik reklamy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8773" y="1738184"/>
            <a:ext cx="10515600" cy="4336795"/>
          </a:xfrm>
        </p:spPr>
        <p:txBody>
          <a:bodyPr>
            <a:noAutofit/>
          </a:bodyPr>
          <a:lstStyle/>
          <a:p>
            <a:r>
              <a:rPr lang="pl-PL" sz="2600" b="1" dirty="0">
                <a:solidFill>
                  <a:srgbClr val="FF0000"/>
                </a:solidFill>
              </a:rPr>
              <a:t>Przedmiot rozszerzony:</a:t>
            </a:r>
          </a:p>
          <a:p>
            <a:pPr>
              <a:buNone/>
            </a:pPr>
            <a:r>
              <a:rPr lang="pl-PL" sz="2600" b="1" dirty="0"/>
              <a:t>	</a:t>
            </a:r>
            <a:r>
              <a:rPr lang="pl-PL" sz="2600" dirty="0"/>
              <a:t>język angielski</a:t>
            </a:r>
          </a:p>
          <a:p>
            <a:r>
              <a:rPr lang="pl-PL" sz="2600" b="1" dirty="0">
                <a:solidFill>
                  <a:srgbClr val="FF0000"/>
                </a:solidFill>
              </a:rPr>
              <a:t>Przedmioty dodatkowe: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b="1" dirty="0">
                <a:solidFill>
                  <a:srgbClr val="FF0000"/>
                </a:solidFill>
              </a:rPr>
              <a:t>	</a:t>
            </a:r>
            <a:r>
              <a:rPr lang="pl-PL" sz="2600" dirty="0"/>
              <a:t>modelowanie 3D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fotografia 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zajęcia matematyczne</a:t>
            </a:r>
          </a:p>
          <a:p>
            <a:r>
              <a:rPr lang="pl-PL" sz="2600" b="1" dirty="0">
                <a:solidFill>
                  <a:srgbClr val="FF0000"/>
                </a:solidFill>
              </a:rPr>
              <a:t>Nauczane języki: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język angielski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600" dirty="0"/>
              <a:t>	</a:t>
            </a:r>
            <a:r>
              <a:rPr lang="pl-PL" sz="2400" dirty="0"/>
              <a:t>język niemiecki lub francuski*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400" dirty="0"/>
              <a:t>	*ostateczna informacja zostanie podana w terminie późniejszym.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endParaRPr lang="pl-PL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Oferta dydaktyczna</a:t>
            </a:r>
            <a:b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III Liceum Ogólnokształcące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23070"/>
            <a:ext cx="10515600" cy="304799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b="1" dirty="0">
                <a:solidFill>
                  <a:srgbClr val="FF0000"/>
                </a:solidFill>
              </a:rPr>
              <a:t>Klasa</a:t>
            </a:r>
            <a:r>
              <a:rPr lang="pl-PL" dirty="0"/>
              <a:t> </a:t>
            </a:r>
            <a:r>
              <a:rPr lang="pl-PL" b="1" dirty="0">
                <a:solidFill>
                  <a:srgbClr val="FF0000"/>
                </a:solidFill>
              </a:rPr>
              <a:t>B psychologiczno - społeczna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Klasa B psychologiczno - społeczna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655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pl-PL" sz="2600" b="1" dirty="0">
                <a:solidFill>
                  <a:srgbClr val="FF0000"/>
                </a:solidFill>
              </a:rPr>
              <a:t>Przedmioty rozszerzone: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język polski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biologia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język angielski</a:t>
            </a:r>
          </a:p>
          <a:p>
            <a:pPr marL="0" lvl="1">
              <a:lnSpc>
                <a:spcPct val="80000"/>
              </a:lnSpc>
            </a:pPr>
            <a:r>
              <a:rPr lang="pl-PL" sz="2600" b="1" dirty="0">
                <a:solidFill>
                  <a:srgbClr val="FF0000"/>
                </a:solidFill>
              </a:rPr>
              <a:t>Przedmiot dodatkowy: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dirty="0"/>
              <a:t>	elementy psychologii</a:t>
            </a:r>
          </a:p>
          <a:p>
            <a:pPr>
              <a:lnSpc>
                <a:spcPct val="80000"/>
              </a:lnSpc>
            </a:pPr>
            <a:r>
              <a:rPr lang="pl-PL" sz="2600" b="1" dirty="0">
                <a:solidFill>
                  <a:srgbClr val="FF0000"/>
                </a:solidFill>
              </a:rPr>
              <a:t>Nauczane języki: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r>
              <a:rPr lang="pl-PL" sz="2600" b="1" dirty="0"/>
              <a:t>	</a:t>
            </a:r>
            <a:r>
              <a:rPr lang="pl-PL" sz="2600" dirty="0"/>
              <a:t>język angielski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600" dirty="0"/>
              <a:t>	</a:t>
            </a:r>
            <a:r>
              <a:rPr lang="pl-PL" sz="2400" dirty="0"/>
              <a:t>język niemiecki lub francuski* </a:t>
            </a:r>
          </a:p>
          <a:p>
            <a:pPr marL="228600" lvl="1">
              <a:lnSpc>
                <a:spcPct val="80000"/>
              </a:lnSpc>
              <a:spcBef>
                <a:spcPts val="1000"/>
              </a:spcBef>
              <a:buNone/>
            </a:pPr>
            <a:r>
              <a:rPr lang="pl-PL" sz="2400" dirty="0"/>
              <a:t>	*ostateczna informacja zostanie podana w terminie późniejszym.</a:t>
            </a:r>
          </a:p>
          <a:p>
            <a:pPr marL="228600" lvl="1">
              <a:lnSpc>
                <a:spcPct val="70000"/>
              </a:lnSpc>
              <a:spcBef>
                <a:spcPts val="1000"/>
              </a:spcBef>
              <a:buNone/>
            </a:pPr>
            <a:endParaRPr lang="pl-PL" sz="2600" dirty="0"/>
          </a:p>
          <a:p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zkoł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Szkoła</Template>
  <TotalTime>315</TotalTime>
  <Words>625</Words>
  <Application>Microsoft Office PowerPoint</Application>
  <PresentationFormat>Panoramiczny</PresentationFormat>
  <Paragraphs>146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Szkoła</vt:lpstr>
      <vt:lpstr> </vt:lpstr>
      <vt:lpstr>Historia szkoły sięga roku 1926,  kiedy to utworzono  Prywatną Trzyletnią Szkołę Handlową. </vt:lpstr>
      <vt:lpstr>Oferta dydaktyczna Technikum nr 3</vt:lpstr>
      <vt:lpstr>Technik ekonomista</vt:lpstr>
      <vt:lpstr>Technik handlowiec</vt:lpstr>
      <vt:lpstr>Technik rachunkowości</vt:lpstr>
      <vt:lpstr>Technik reklamy</vt:lpstr>
      <vt:lpstr>Oferta dydaktyczna III Liceum Ogólnokształcące</vt:lpstr>
      <vt:lpstr>Klasa B psychologiczno - społeczna</vt:lpstr>
      <vt:lpstr>Dlaczego warto podjąć naukę w ZSE</vt:lpstr>
      <vt:lpstr>Dlaczego warto podjąć naukę w ZSE</vt:lpstr>
      <vt:lpstr>Dlaczego warto podjąć naukę w ZSE</vt:lpstr>
      <vt:lpstr>Dlaczego warto podjąć naukę w ZSE</vt:lpstr>
      <vt:lpstr>Dlaczego warto podjąć naukę w ZSE</vt:lpstr>
      <vt:lpstr>Dlaczego warto podjąć naukę w ZSE</vt:lpstr>
      <vt:lpstr>Dlaczego warto podjąć naukę w ZSE</vt:lpstr>
      <vt:lpstr>Dlaczego warto podjąć naukę w ZSE</vt:lpstr>
      <vt:lpstr>Zapraszamy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USER</dc:creator>
  <cp:lastModifiedBy>ZSE</cp:lastModifiedBy>
  <cp:revision>34</cp:revision>
  <cp:lastPrinted>2021-12-13T17:44:39Z</cp:lastPrinted>
  <dcterms:created xsi:type="dcterms:W3CDTF">2021-12-13T16:57:11Z</dcterms:created>
  <dcterms:modified xsi:type="dcterms:W3CDTF">2024-02-27T10:49:41Z</dcterms:modified>
</cp:coreProperties>
</file>