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03" r:id="rId6"/>
    <p:sldId id="301" r:id="rId7"/>
    <p:sldId id="297" r:id="rId8"/>
    <p:sldId id="299" r:id="rId9"/>
    <p:sldId id="300" r:id="rId10"/>
    <p:sldId id="304" r:id="rId11"/>
    <p:sldId id="260" r:id="rId12"/>
    <p:sldId id="259" r:id="rId13"/>
    <p:sldId id="261" r:id="rId14"/>
    <p:sldId id="289" r:id="rId15"/>
    <p:sldId id="275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3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97E3-71F5-442F-ABD7-F8F32EC63A23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86FB-ABBC-48FE-92C4-EA7A5641E82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6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>
            <a:extLst>
              <a:ext uri="{FF2B5EF4-FFF2-40B4-BE49-F238E27FC236}">
                <a16:creationId xmlns:a16="http://schemas.microsoft.com/office/drawing/2014/main" id="{1BE9E878-42C2-4E52-ABFE-8C10B10AE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>
            <a:extLst>
              <a:ext uri="{FF2B5EF4-FFF2-40B4-BE49-F238E27FC236}">
                <a16:creationId xmlns:a16="http://schemas.microsoft.com/office/drawing/2014/main" id="{0D491E79-FA2E-4EBA-AEF2-3804B957A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0180" name="Symbol zastępczy numeru slajdu 3">
            <a:extLst>
              <a:ext uri="{FF2B5EF4-FFF2-40B4-BE49-F238E27FC236}">
                <a16:creationId xmlns:a16="http://schemas.microsoft.com/office/drawing/2014/main" id="{32FBD320-24AD-4C72-A9C0-0E275E2C6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fld id="{4DBB984C-B704-4093-8AFA-FE3B780E5706}" type="slidenum">
              <a:rPr lang="pl-PL" altLang="pl-PL">
                <a:latin typeface="Calibri" panose="020F0502020204030204" pitchFamily="34" charset="0"/>
              </a:rPr>
              <a:pPr eaLnBrk="1" hangingPunct="1"/>
              <a:t>11</a:t>
            </a:fld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3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83B0D-0844-4E8C-BD1F-577B4B6FB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EAA7B2-803C-4F65-8836-E6F135B89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72D425-7E9D-478B-BCC7-DA030C72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1DDC08-AAC4-44F8-BE9E-E7A2630A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51ADD8-99E9-4880-8A8A-D171072E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31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A83971-2EDE-4B11-9612-F6A470FA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0FE685-2678-4CE3-808C-28AC2402E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2E8C18-61CA-4623-A2D0-964C0785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C472BF-0411-4BD2-9C77-A34DF282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C6BCAD-55FE-4F18-811C-37425059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529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D15744D-3E5C-4753-BDC0-AA3324375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49620F-257D-477A-9858-C630B5E7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3CDE91-6746-4920-9286-0FA078FF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2B1CB3-D69D-4FD6-AFC3-1561FDAE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BF21DF-BEBB-408E-B2F3-07B45545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4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60160" y="817560"/>
            <a:ext cx="9286560" cy="1202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1950720" y="2119320"/>
            <a:ext cx="8261280" cy="3603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093911"/>
      </p:ext>
    </p:extLst>
  </p:cSld>
  <p:clrMapOvr>
    <a:masterClrMapping/>
  </p:clrMapOvr>
  <p:transition advTm="513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E9746-8DFA-46E6-95E9-091A3264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F800B6-C406-4F90-AF1B-7ECD43DB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0C92D6-2613-4A4D-89AC-0BFAEEAE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9F7AC-5F36-4415-84A5-2DE85E8E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546D73-174C-40BC-BB1E-A181674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17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2E2E1-0949-4273-B070-240C6715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9925CC-28CA-44E1-808A-C03FF6991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4915E1-95F6-4D9D-A810-667311BA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010C97-A0B6-4831-B3CC-8888861B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05419E-CBD7-464B-9B44-ED487131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827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B6B75C-DDED-4CD0-B8BA-3D46B535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DD1E8E-A9FB-4D3E-AC27-749348EAB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1D55EA1-47AD-4D80-ADA7-35919159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5E0602-6C87-4C8C-A5C2-B7ACB375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F10AF9-2090-4098-9213-487C37F3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E9B3C0-6D3D-4CFD-966B-14DBD5AC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7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E8F6E4-AD91-4936-ADDA-71BBC2F5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FE1443-3F3A-4857-A545-6A1EDA97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D0BB76F-22F4-4DB0-87B7-8AC0BB3F8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F765B8-7AE6-486B-816F-72CB79600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4B5089-2CB9-4492-A276-CC5BCE73A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673DCEB-782F-4104-B8A0-88FAA9F0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A1592F-9A02-4862-9BE0-2C672E6A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2D89C85-C766-40C9-B391-8CA27EB2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412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5657C-02D5-45F9-B465-414C85D6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0C7FA40-B1A8-459C-9F91-0ED78451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F0DFEE-6997-4703-9495-C52B3077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4E42A-5BC6-45F6-9747-702A7F92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734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089A2B2-1437-4DE3-B4E0-C9E6C5DB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C8987A5-9B77-4D88-BB4D-2341C998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FEF8C52-CA62-496C-A7BF-623D29505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07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04C504-D3C6-47CC-A264-0F4FEDB9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B303DF-D617-477B-A763-172413828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46D621-B4A8-4DC6-B7BB-3411A221D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CBAAC2-C95C-4AE8-A041-553ABD81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6DCAE4-163B-4025-B5FB-21329AD6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DC4472-AE40-49BC-AE18-9B42CC28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09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76910-03F9-460D-A582-5A6CAA16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7EAEDFC-2FDD-4D76-AEC5-82BB5395E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7B99791-AA07-4206-8213-459F2BA58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20D920-4363-4B76-90B2-35DADFB8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69AC70-43A1-45E7-910A-2BB3A102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04CDF1-F91F-454B-9AA1-8C9B74C3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68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2E5A27D-BC88-479F-A120-88D20FF8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B6EB58-8D2A-44C7-BD86-1F1E312C2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6B519D-F905-4727-874D-081227174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EE38-ECA0-48B2-B75B-D46E8A335DF4}" type="datetimeFigureOut">
              <a:rPr lang="pl-PL" smtClean="0"/>
              <a:pPr/>
              <a:t>25.02.2024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59FEAD-FFE7-4683-BF26-8A8DB2D7D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722266-E795-45CE-9743-EFBFE3A96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2030-4F57-4867-9060-6B23AD73E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62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FF4D86-7AFB-40BF-8073-C159176AB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754541"/>
          </a:xfrm>
        </p:spPr>
        <p:txBody>
          <a:bodyPr/>
          <a:lstStyle/>
          <a:p>
            <a:r>
              <a:rPr lang="pl-PL" sz="60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5-letnie Technikum nr 3</a:t>
            </a:r>
            <a:br>
              <a:rPr lang="pl-PL" sz="6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A98929-0282-4FD0-97A6-0BA462BAC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697" y="3211184"/>
            <a:ext cx="8944303" cy="1173151"/>
          </a:xfrm>
        </p:spPr>
        <p:txBody>
          <a:bodyPr>
            <a:normAutofit/>
          </a:bodyPr>
          <a:lstStyle/>
          <a:p>
            <a:r>
              <a:rPr lang="pl-PL" sz="48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Technik ekonomista</a:t>
            </a:r>
            <a:endParaRPr lang="pl-PL" sz="4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FE65C-C376-4DBD-BD5F-174ED200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3816626"/>
            <a:ext cx="2953109" cy="31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AC3433-6538-4F70-B990-46AFFAFB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272256"/>
            <a:ext cx="3814140" cy="111970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C3033E-C00F-4C30-ABDC-3D84EEB8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50200E8-FE0B-8E9C-A1EE-F2313391C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59" y="-50789"/>
            <a:ext cx="2785241" cy="27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4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692696"/>
            <a:ext cx="7284440" cy="638944"/>
          </a:xfrm>
        </p:spPr>
        <p:txBody>
          <a:bodyPr>
            <a:noAutofit/>
          </a:bodyPr>
          <a:lstStyle/>
          <a:p>
            <a:r>
              <a:rPr lang="pl-PL" sz="3200" b="1" cap="small" dirty="0">
                <a:solidFill>
                  <a:schemeClr val="accent1"/>
                </a:solidFill>
                <a:latin typeface="+mn-lt"/>
              </a:rPr>
              <a:t>Możliwości zatrudnienia:</a:t>
            </a:r>
            <a:endParaRPr lang="pl-PL" sz="3200" cap="small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727" y="1224794"/>
            <a:ext cx="9697675" cy="4118994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prowadzenie własnej działalności gospodarczej, </a:t>
            </a:r>
          </a:p>
          <a:p>
            <a:pPr lvl="0"/>
            <a:r>
              <a:rPr lang="pl-PL" b="1" dirty="0"/>
              <a:t>przedsiębiorstwa produkcyjne,  </a:t>
            </a:r>
          </a:p>
          <a:p>
            <a:pPr lvl="0"/>
            <a:r>
              <a:rPr lang="pl-PL" b="1" dirty="0"/>
              <a:t>instytucje podatkowe,</a:t>
            </a:r>
          </a:p>
          <a:p>
            <a:pPr lvl="0"/>
            <a:r>
              <a:rPr lang="pl-PL" b="1" dirty="0"/>
              <a:t>działy finansowe oraz działy kadrowo-płacowe firm,</a:t>
            </a:r>
          </a:p>
          <a:p>
            <a:pPr lvl="0"/>
            <a:r>
              <a:rPr lang="pl-PL" b="1" dirty="0"/>
              <a:t>kancelarie doradztwa podatkowego,</a:t>
            </a:r>
          </a:p>
          <a:p>
            <a:pPr lvl="0"/>
            <a:r>
              <a:rPr lang="pl-PL" b="1" dirty="0"/>
              <a:t>instytucje ubezpieczeniowe, </a:t>
            </a:r>
          </a:p>
          <a:p>
            <a:pPr lvl="0"/>
            <a:r>
              <a:rPr lang="pl-PL" b="1" dirty="0"/>
              <a:t>administracja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6E670A-95D2-4FAF-AB4E-B5FE264F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440" y="5565643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otkanie, Biznes, Burza Mózgów, Biznesmeni">
            <a:extLst>
              <a:ext uri="{FF2B5EF4-FFF2-40B4-BE49-F238E27FC236}">
                <a16:creationId xmlns:a16="http://schemas.microsoft.com/office/drawing/2014/main" id="{633F262F-7B78-46E0-BE95-97A3372C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66283"/>
            <a:ext cx="3584895" cy="17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Shape 1">
            <a:extLst>
              <a:ext uri="{FF2B5EF4-FFF2-40B4-BE49-F238E27FC236}">
                <a16:creationId xmlns:a16="http://schemas.microsoft.com/office/drawing/2014/main" id="{D1561627-4B8E-4199-8FB9-385795537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6" y="817564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/>
            <a:r>
              <a:rPr lang="pl-PL" altLang="pl-PL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
</a:t>
            </a:r>
            <a:r>
              <a:rPr lang="pl-PL" altLang="pl-PL" sz="3200" b="1" dirty="0">
                <a:solidFill>
                  <a:schemeClr val="accent1"/>
                </a:solidFill>
                <a:latin typeface="+mn-lt"/>
              </a:rPr>
              <a:t>ZESPÓŁ SZKÓŁ EKONOMICZNYCH
 w Nowym Sączu</a:t>
            </a:r>
            <a:r>
              <a:rPr lang="pl-PL" altLang="pl-PL" sz="2800" b="1" dirty="0">
                <a:solidFill>
                  <a:srgbClr val="000000"/>
                </a:solidFill>
                <a:latin typeface="Constantia" panose="02030602050306030303" pitchFamily="18" charset="0"/>
              </a:rPr>
              <a:t>
</a:t>
            </a:r>
            <a:endParaRPr lang="pl-PL" altLang="pl-PL" dirty="0"/>
          </a:p>
        </p:txBody>
      </p:sp>
      <p:pic>
        <p:nvPicPr>
          <p:cNvPr id="27651" name="Symbol zastępczy zawartości 3">
            <a:extLst>
              <a:ext uri="{FF2B5EF4-FFF2-40B4-BE49-F238E27FC236}">
                <a16:creationId xmlns:a16="http://schemas.microsoft.com/office/drawing/2014/main" id="{F02B9ED2-A683-49B9-B5A2-82C2EC42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27" y="2120890"/>
            <a:ext cx="5970546" cy="349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FED115F-9C13-4002-9F27-2CC71C7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46" y="5612236"/>
            <a:ext cx="2097248" cy="8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98640"/>
      </p:ext>
    </p:extLst>
  </p:cSld>
  <p:clrMapOvr>
    <a:masterClrMapping/>
  </p:clrMapOvr>
  <p:transition spd="slow" advTm="5132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13F59-2E49-47DC-9886-0A5495BA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60" y="817564"/>
            <a:ext cx="8409280" cy="1201737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pl-PL" sz="3200" b="1" dirty="0">
                <a:solidFill>
                  <a:schemeClr val="accent1"/>
                </a:solidFill>
                <a:latin typeface="+mn-lt"/>
                <a:ea typeface="DejaVu Sans"/>
                <a:cs typeface="DejaVu Sans"/>
              </a:rPr>
              <a:t>ZESPÓŁ SZKÓŁ EKONOMICZNYCH
 w Nowym Sączu</a:t>
            </a:r>
            <a:endParaRPr lang="pl-PL" sz="1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3251" name="Podtytuł 2">
            <a:extLst>
              <a:ext uri="{FF2B5EF4-FFF2-40B4-BE49-F238E27FC236}">
                <a16:creationId xmlns:a16="http://schemas.microsoft.com/office/drawing/2014/main" id="{A5ACF516-4BE4-4358-80CC-5987F51B6B0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37968" y="2138570"/>
            <a:ext cx="10775091" cy="4010560"/>
          </a:xfrm>
        </p:spPr>
        <p:txBody>
          <a:bodyPr>
            <a:normAutofit/>
          </a:bodyPr>
          <a:lstStyle/>
          <a:p>
            <a:pPr algn="l" eaLnBrk="1" hangingPunct="1"/>
            <a:r>
              <a:rPr lang="pl-PL" altLang="pl-PL" sz="4000" b="1" dirty="0">
                <a:latin typeface="+mn-lt"/>
              </a:rPr>
              <a:t>adres: ul. Grodzka 34, </a:t>
            </a:r>
          </a:p>
          <a:p>
            <a:pPr algn="l" eaLnBrk="1" hangingPunct="1"/>
            <a:r>
              <a:rPr lang="pl-PL" altLang="pl-PL" sz="4000" b="1" dirty="0">
                <a:latin typeface="+mn-lt"/>
              </a:rPr>
              <a:t>33-300 Nowy Sącz, woj. małopolskie</a:t>
            </a:r>
          </a:p>
          <a:p>
            <a:pPr algn="l" eaLnBrk="1" hangingPunct="1"/>
            <a:r>
              <a:rPr lang="pl-PL" altLang="pl-PL" sz="4000" b="1" dirty="0">
                <a:latin typeface="+mn-lt"/>
              </a:rPr>
              <a:t>telefon: 18-443-87-56</a:t>
            </a:r>
          </a:p>
          <a:p>
            <a:pPr algn="l" eaLnBrk="1" hangingPunct="1"/>
            <a:r>
              <a:rPr lang="pl-PL" altLang="pl-PL" sz="4000" b="1" dirty="0">
                <a:latin typeface="+mn-lt"/>
              </a:rPr>
              <a:t>fax: 18-443-77-31</a:t>
            </a:r>
          </a:p>
          <a:p>
            <a:pPr algn="l" eaLnBrk="1" hangingPunct="1"/>
            <a:r>
              <a:rPr lang="pl-PL" altLang="pl-PL" sz="4000" b="1" dirty="0">
                <a:latin typeface="+mn-lt"/>
              </a:rPr>
              <a:t>e-mail: zse@zse.neska.pl</a:t>
            </a:r>
          </a:p>
          <a:p>
            <a:pPr algn="l" eaLnBrk="1" hangingPunct="1"/>
            <a:r>
              <a:rPr lang="pl-PL" altLang="pl-PL" sz="4000" b="1" dirty="0">
                <a:latin typeface="+mn-lt"/>
              </a:rPr>
              <a:t>www.zse.nowysacz.pl</a:t>
            </a:r>
          </a:p>
          <a:p>
            <a:pPr eaLnBrk="1" hangingPunct="1"/>
            <a:endParaRPr lang="pl-PL" altLang="pl-PL" sz="1800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EBFC7D3-AD2B-43B6-BE1D-020A8E0C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47" y="5620987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132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/>
          <a:lstStyle/>
          <a:p>
            <a:pPr marL="0" indent="0" algn="ctr" defTabSz="457200">
              <a:spcBef>
                <a:spcPct val="0"/>
              </a:spcBef>
              <a:buNone/>
            </a:pPr>
            <a:r>
              <a:rPr lang="pl-PL" sz="3600" b="1" cap="small" dirty="0">
                <a:solidFill>
                  <a:schemeClr val="accent1"/>
                </a:solidFill>
                <a:ea typeface="+mj-ea"/>
                <a:cs typeface="+mj-cs"/>
              </a:rPr>
              <a:t>Technik ekonomista  </a:t>
            </a:r>
          </a:p>
          <a:p>
            <a:pPr marL="0" indent="0" defTabSz="457200">
              <a:spcBef>
                <a:spcPct val="0"/>
              </a:spcBef>
              <a:buNone/>
            </a:pPr>
            <a:endParaRPr lang="pl-PL" sz="3200" b="1" u="sng" cap="small" dirty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 marL="0" indent="0" defTabSz="457200">
              <a:spcBef>
                <a:spcPct val="0"/>
              </a:spcBef>
              <a:buNone/>
            </a:pPr>
            <a:r>
              <a:rPr lang="pl-PL" sz="3200" b="1" u="sng" cap="small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Przedmiot rozszerzony</a:t>
            </a:r>
          </a:p>
          <a:p>
            <a:pPr marL="0" indent="0" algn="ctr" defTabSz="457200">
              <a:spcBef>
                <a:spcPct val="0"/>
              </a:spcBef>
              <a:buNone/>
            </a:pPr>
            <a:r>
              <a:rPr lang="pl-PL" sz="3200" b="1" cap="small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  </a:t>
            </a:r>
          </a:p>
          <a:p>
            <a:pPr marL="0" indent="0" algn="ctr" defTabSz="457200">
              <a:spcBef>
                <a:spcPct val="0"/>
              </a:spcBef>
              <a:buNone/>
            </a:pPr>
            <a:r>
              <a:rPr lang="pl-PL" sz="3200" b="1" cap="small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Matematyka</a:t>
            </a:r>
          </a:p>
          <a:p>
            <a:pPr>
              <a:buNone/>
            </a:pPr>
            <a:endParaRPr lang="pl-PL" b="1" dirty="0">
              <a:latin typeface="Arial Rounded MT Bold" panose="020F07040305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34720"/>
            <a:ext cx="10515600" cy="430005"/>
          </a:xfrm>
        </p:spPr>
        <p:txBody>
          <a:bodyPr>
            <a:noAutofit/>
          </a:bodyPr>
          <a:lstStyle/>
          <a:p>
            <a:endParaRPr lang="pl-PL" sz="28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5BAA698-818C-40A2-A445-3DFC1D58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3" y="3749879"/>
            <a:ext cx="4076927" cy="254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7AF08A7-81D6-4D48-9B78-6A408034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791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928EC-D6A5-4211-92EE-5B86080D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D5D472-7D52-4B7A-8490-DDDE199C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41" y="968129"/>
            <a:ext cx="10515600" cy="5315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u="sng" dirty="0">
                <a:solidFill>
                  <a:schemeClr val="accent1"/>
                </a:solidFill>
              </a:rPr>
              <a:t>Przedmioty dodatkowe:</a:t>
            </a:r>
          </a:p>
          <a:p>
            <a:pPr marL="0" indent="0">
              <a:buNone/>
            </a:pPr>
            <a:r>
              <a:rPr lang="pl-PL" sz="3200" b="1" dirty="0"/>
              <a:t>Pracownia rachunkowości</a:t>
            </a:r>
          </a:p>
          <a:p>
            <a:pPr marL="0" indent="0">
              <a:buNone/>
            </a:pPr>
            <a:r>
              <a:rPr lang="pl-PL" sz="3200" b="1" dirty="0"/>
              <a:t>Technologie informatyczne w rachunkowości</a:t>
            </a:r>
          </a:p>
          <a:p>
            <a:pPr marL="0" indent="0">
              <a:buNone/>
            </a:pPr>
            <a:r>
              <a:rPr lang="pl-PL" sz="3200" b="1" dirty="0"/>
              <a:t>Matematyka finansowa</a:t>
            </a:r>
          </a:p>
          <a:p>
            <a:pPr marL="0" indent="0">
              <a:buNone/>
            </a:pPr>
            <a:r>
              <a:rPr lang="pl-PL" sz="3200" b="1" dirty="0"/>
              <a:t>Podstawy rachunkowości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7774E8-5C37-4FEE-B66E-BBD04D37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4429387"/>
            <a:ext cx="2541586" cy="15733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FB1DBF2-5E96-4D9E-B6AB-3C53DD19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sięgowość, Podatki, Osada, Kalkulator">
            <a:extLst>
              <a:ext uri="{FF2B5EF4-FFF2-40B4-BE49-F238E27FC236}">
                <a16:creationId xmlns:a16="http://schemas.microsoft.com/office/drawing/2014/main" id="{EB180F32-4B28-4210-BF09-504DAA53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603" y="365126"/>
            <a:ext cx="2433638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464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876446-3299-471A-85D0-C3F71CEA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4AC750-8D6E-46D0-95B2-4DDD619D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759"/>
            <a:ext cx="10515600" cy="5275815"/>
          </a:xfrm>
        </p:spPr>
        <p:txBody>
          <a:bodyPr/>
          <a:lstStyle/>
          <a:p>
            <a:pPr marL="0" indent="0">
              <a:buNone/>
            </a:pPr>
            <a:r>
              <a:rPr lang="pl-PL" sz="3200" b="1" u="sng" dirty="0">
                <a:solidFill>
                  <a:schemeClr val="accent1"/>
                </a:solidFill>
                <a:effectLst/>
              </a:rPr>
              <a:t>Kwalifikacje w zawodzie</a:t>
            </a:r>
          </a:p>
          <a:p>
            <a:r>
              <a:rPr lang="pl-PL" sz="3600" b="1" dirty="0"/>
              <a:t>EKA.04. Prowadzenie dokumentacji </a:t>
            </a:r>
            <a:br>
              <a:rPr lang="pl-PL" sz="3600" b="1" dirty="0"/>
            </a:br>
            <a:r>
              <a:rPr lang="pl-PL" sz="3600" b="1" dirty="0"/>
              <a:t>w jednostce organizacyjnej</a:t>
            </a:r>
          </a:p>
          <a:p>
            <a:r>
              <a:rPr lang="pl-PL" sz="3600" b="1" dirty="0"/>
              <a:t>EKA.05. Prowadzenie spraw kadrowo-płacowych </a:t>
            </a:r>
          </a:p>
          <a:p>
            <a:pPr marL="0" indent="0">
              <a:buNone/>
            </a:pPr>
            <a:r>
              <a:rPr lang="pl-PL" sz="3600" b="1" dirty="0"/>
              <a:t>  i gospodarki finansowej jednostek organizacyjnych</a:t>
            </a:r>
          </a:p>
          <a:p>
            <a:endParaRPr lang="pl-PL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C154F8A-540E-465F-A0D4-92F03A748A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7007D805-631B-4196-A05F-66AC4CA5B5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E5551D-4608-404B-8F80-837A07F72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iznes, Spotkanie, Spółka, Zespół, Praca W Zespole">
            <a:extLst>
              <a:ext uri="{FF2B5EF4-FFF2-40B4-BE49-F238E27FC236}">
                <a16:creationId xmlns:a16="http://schemas.microsoft.com/office/drawing/2014/main" id="{8DC6DF40-89E6-4A9F-8B09-9546AA85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4" y="4428229"/>
            <a:ext cx="4015531" cy="19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0012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C7AFF-44AF-4E82-B053-83815D5E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DDFB17-F893-4A8C-A306-EB1273801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3" y="914399"/>
            <a:ext cx="10515600" cy="5236059"/>
          </a:xfrm>
        </p:spPr>
        <p:txBody>
          <a:bodyPr/>
          <a:lstStyle/>
          <a:p>
            <a:pPr marL="0" indent="0">
              <a:buNone/>
            </a:pPr>
            <a:r>
              <a:rPr lang="pl-PL" sz="3200" b="1" u="sng" dirty="0">
                <a:solidFill>
                  <a:schemeClr val="accent1"/>
                </a:solidFill>
              </a:rPr>
              <a:t>Przedmioty  teoretyczne:</a:t>
            </a:r>
          </a:p>
          <a:p>
            <a:pPr>
              <a:buFontTx/>
              <a:buChar char="-"/>
            </a:pPr>
            <a:r>
              <a:rPr lang="pl-PL" b="1" dirty="0"/>
              <a:t>BHP</a:t>
            </a:r>
          </a:p>
          <a:p>
            <a:pPr>
              <a:buFontTx/>
              <a:buChar char="-"/>
            </a:pPr>
            <a:r>
              <a:rPr lang="pl-PL" b="1" dirty="0"/>
              <a:t>Podstawy ekonomii</a:t>
            </a:r>
          </a:p>
          <a:p>
            <a:pPr>
              <a:buFontTx/>
              <a:buChar char="-"/>
            </a:pPr>
            <a:r>
              <a:rPr lang="pl-PL" b="1" dirty="0"/>
              <a:t>Elementy statystyki opisowej</a:t>
            </a:r>
          </a:p>
          <a:p>
            <a:pPr>
              <a:buFontTx/>
              <a:buChar char="-"/>
            </a:pPr>
            <a:r>
              <a:rPr lang="pl-PL" b="1" dirty="0"/>
              <a:t>Elementy prawa</a:t>
            </a:r>
          </a:p>
          <a:p>
            <a:pPr>
              <a:buFontTx/>
              <a:buChar char="-"/>
            </a:pPr>
            <a:r>
              <a:rPr lang="pl-PL" b="1" dirty="0"/>
              <a:t>Praca biurowa</a:t>
            </a:r>
          </a:p>
          <a:p>
            <a:pPr>
              <a:buFontTx/>
              <a:buChar char="-"/>
            </a:pPr>
            <a:r>
              <a:rPr lang="pl-PL" b="1" dirty="0"/>
              <a:t>Gospodarka zasobami rzeczowymi</a:t>
            </a:r>
          </a:p>
          <a:p>
            <a:pPr>
              <a:buFontTx/>
              <a:buChar char="-"/>
            </a:pPr>
            <a:r>
              <a:rPr lang="pl-PL" b="1" dirty="0"/>
              <a:t>Sprzedaż krajowa i zagraniczna</a:t>
            </a:r>
          </a:p>
          <a:p>
            <a:pPr>
              <a:buFontTx/>
              <a:buChar char="-"/>
            </a:pPr>
            <a:r>
              <a:rPr lang="pl-PL" b="1" dirty="0"/>
              <a:t>Kadry i płace</a:t>
            </a:r>
          </a:p>
          <a:p>
            <a:pPr>
              <a:buFontTx/>
              <a:buChar char="-"/>
            </a:pPr>
            <a:r>
              <a:rPr lang="pl-PL" b="1" dirty="0"/>
              <a:t>Rozliczenia finansowe jednostek</a:t>
            </a:r>
          </a:p>
          <a:p>
            <a:pPr>
              <a:buFontTx/>
              <a:buChar char="-"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2DDE8B5-B819-4923-B973-E6B6A596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olny Zawód, Praca, Stanowisko, Zarabianie Pieniędzy">
            <a:extLst>
              <a:ext uri="{FF2B5EF4-FFF2-40B4-BE49-F238E27FC236}">
                <a16:creationId xmlns:a16="http://schemas.microsoft.com/office/drawing/2014/main" id="{19F4FEAE-FF42-4872-B95C-4E905438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83" y="838899"/>
            <a:ext cx="3899419" cy="26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9955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54C279-A1B0-4A13-98E7-22EF97E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53348-1F2F-4DAF-BE47-6322E62E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777840"/>
            <a:ext cx="10515600" cy="5302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u="sng" dirty="0">
                <a:solidFill>
                  <a:schemeClr val="accent1"/>
                </a:solidFill>
              </a:rPr>
              <a:t>Przedmioty Praktyczne:</a:t>
            </a:r>
          </a:p>
          <a:p>
            <a:pPr>
              <a:buFontTx/>
              <a:buChar char="-"/>
            </a:pPr>
            <a:r>
              <a:rPr lang="pl-PL" b="1" dirty="0"/>
              <a:t>Techniki komputerowe w pracy biurowej</a:t>
            </a:r>
          </a:p>
          <a:p>
            <a:pPr>
              <a:buFontTx/>
              <a:buChar char="-"/>
            </a:pPr>
            <a:r>
              <a:rPr lang="pl-PL" b="1" dirty="0"/>
              <a:t>Systemy komputerowe w sprzedaży i w gospodarce zasobami rzeczowymi</a:t>
            </a:r>
          </a:p>
          <a:p>
            <a:pPr>
              <a:buFontTx/>
              <a:buChar char="-"/>
            </a:pPr>
            <a:r>
              <a:rPr lang="pl-PL" b="1" dirty="0"/>
              <a:t>Planowanie przedsięwzięć gospodarczych</a:t>
            </a:r>
          </a:p>
          <a:p>
            <a:pPr>
              <a:buFontTx/>
              <a:buChar char="-"/>
            </a:pPr>
            <a:r>
              <a:rPr lang="pl-PL" b="1" dirty="0"/>
              <a:t>Systemy komputerowe w rozliczeniach finansowych</a:t>
            </a:r>
          </a:p>
          <a:p>
            <a:pPr>
              <a:buFontTx/>
              <a:buChar char="-"/>
            </a:pPr>
            <a:r>
              <a:rPr lang="pl-PL" b="1" dirty="0"/>
              <a:t>Pracownia języka obcego zawodowego</a:t>
            </a:r>
          </a:p>
          <a:p>
            <a:pPr>
              <a:buFontTx/>
              <a:buChar char="-"/>
            </a:pPr>
            <a:r>
              <a:rPr lang="pl-PL" b="1" dirty="0"/>
              <a:t>Systemy komputerowe w dokumentacji kadrowo-płacowej</a:t>
            </a:r>
          </a:p>
          <a:p>
            <a:pPr>
              <a:buFontTx/>
              <a:buChar char="-"/>
            </a:pPr>
            <a:r>
              <a:rPr lang="pl-PL" b="1" dirty="0"/>
              <a:t>Komunikacja społeczna i organizowanie pracy zespołu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61B101-54CA-426A-ACEA-B45C9D77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krutacja, Wywiad, Wybór, Stanowisko, Gabinet, Kariera">
            <a:extLst>
              <a:ext uri="{FF2B5EF4-FFF2-40B4-BE49-F238E27FC236}">
                <a16:creationId xmlns:a16="http://schemas.microsoft.com/office/drawing/2014/main" id="{76B7827F-5F8E-4833-893B-3B37AD3B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4" y="5276675"/>
            <a:ext cx="4616148" cy="14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567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BFDA85-3AF3-4608-9990-C7E67390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E1B63D-3448-42B3-9A51-B25F0FAB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18" y="852179"/>
            <a:ext cx="10515600" cy="535532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/>
                </a:solidFill>
              </a:rPr>
              <a:t>Technik ekonomista przygotowując się do egzaminu uczy się obsługi programów firmy INSERT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F4D9129-ECF8-4034-BA8D-CD0F5AF09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1520" y="1296952"/>
            <a:ext cx="2969935" cy="461672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EC471C6-F137-44B7-B995-DB1C960BB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21911" r="10360" b="4124"/>
          <a:stretch/>
        </p:blipFill>
        <p:spPr>
          <a:xfrm>
            <a:off x="3568768" y="2120348"/>
            <a:ext cx="3772317" cy="370398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C8DEA7D6-3FAD-41A7-B839-CEAD62EB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12633" r="8080" b="11109"/>
          <a:stretch/>
        </p:blipFill>
        <p:spPr>
          <a:xfrm>
            <a:off x="6811616" y="2120348"/>
            <a:ext cx="4488555" cy="33859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BF84FB-94F5-4182-BBE8-B71B5AA4C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8" y="5326238"/>
            <a:ext cx="1941160" cy="131310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BBE4473-56B6-4894-B0BD-6EFE0862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761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7839" y="1465785"/>
            <a:ext cx="11065078" cy="4711178"/>
          </a:xfrm>
        </p:spPr>
        <p:txBody>
          <a:bodyPr>
            <a:normAutofit/>
          </a:bodyPr>
          <a:lstStyle/>
          <a:p>
            <a:pPr lvl="1"/>
            <a:r>
              <a:rPr lang="pl-PL" sz="2800" b="1" dirty="0"/>
              <a:t>planowania i prowadzenia działalności gospodarczej,</a:t>
            </a:r>
          </a:p>
          <a:p>
            <a:pPr lvl="1"/>
            <a:r>
              <a:rPr lang="pl-PL" sz="2800" b="1" dirty="0"/>
              <a:t>organizacji i przygotowywania procesów: zaopatrzenia, magazynowania, transportu, sprzedaży produktów, towarów, usług,</a:t>
            </a:r>
          </a:p>
          <a:p>
            <a:pPr lvl="1"/>
            <a:r>
              <a:rPr lang="pl-PL" sz="2800" b="1" dirty="0"/>
              <a:t>obliczania podatków,</a:t>
            </a:r>
          </a:p>
          <a:p>
            <a:pPr lvl="1"/>
            <a:r>
              <a:rPr lang="pl-PL" sz="2800" b="1" dirty="0"/>
              <a:t>prowadzenia spraw kadrowo-płacowych,</a:t>
            </a:r>
          </a:p>
          <a:p>
            <a:pPr lvl="1"/>
            <a:r>
              <a:rPr lang="pl-PL" sz="2800" b="1" dirty="0"/>
              <a:t>przeprowadzenie i rozliczenie inwentaryzacji,</a:t>
            </a:r>
          </a:p>
          <a:p>
            <a:pPr lvl="1"/>
            <a:r>
              <a:rPr lang="pl-PL" sz="2800" b="1" dirty="0"/>
              <a:t>wykonywania analiz i sporządzania sprawozdań </a:t>
            </a:r>
            <a:br>
              <a:rPr lang="pl-PL" sz="2800" b="1" dirty="0"/>
            </a:br>
            <a:r>
              <a:rPr lang="pl-PL" sz="2800" b="1" dirty="0"/>
              <a:t>z działalności podmiotów prowadzących działalność gospodarczą,</a:t>
            </a:r>
          </a:p>
          <a:p>
            <a:pPr lvl="1"/>
            <a:r>
              <a:rPr lang="pl-PL" sz="2800" b="1" dirty="0"/>
              <a:t>wykonywania prac biurowych.</a:t>
            </a:r>
          </a:p>
          <a:p>
            <a:pPr marL="109728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82483" y="292899"/>
            <a:ext cx="8229600" cy="1080120"/>
          </a:xfrm>
        </p:spPr>
        <p:txBody>
          <a:bodyPr>
            <a:noAutofit/>
          </a:bodyPr>
          <a:lstStyle/>
          <a:p>
            <a:r>
              <a:rPr lang="pl-PL" sz="3200" b="1" u="sng" dirty="0">
                <a:solidFill>
                  <a:schemeClr val="accent1"/>
                </a:solidFill>
                <a:latin typeface="+mn-lt"/>
              </a:rPr>
              <a:t>Absolwent szkoły jest specjalistą </a:t>
            </a:r>
            <a:br>
              <a:rPr lang="pl-PL" sz="3200" b="1" u="sng" dirty="0">
                <a:solidFill>
                  <a:schemeClr val="accent1"/>
                </a:solidFill>
                <a:latin typeface="+mn-lt"/>
              </a:rPr>
            </a:br>
            <a:r>
              <a:rPr lang="pl-PL" sz="3200" b="1" u="sng" dirty="0">
                <a:solidFill>
                  <a:schemeClr val="accent1"/>
                </a:solidFill>
                <a:latin typeface="+mn-lt"/>
              </a:rPr>
              <a:t>w zakresie: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C844A4B-DA18-483A-BC1F-D4A5F9CF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naliza, Analityka, Biznes, Wykresy, Komputer, Pojęcie">
            <a:extLst>
              <a:ext uri="{FF2B5EF4-FFF2-40B4-BE49-F238E27FC236}">
                <a16:creationId xmlns:a16="http://schemas.microsoft.com/office/drawing/2014/main" id="{246F97E2-C40E-4EAB-B38F-89CBFC60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3407" y="134225"/>
            <a:ext cx="2809962" cy="165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684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0626" y="693495"/>
            <a:ext cx="8229600" cy="5291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u="sng" dirty="0">
                <a:solidFill>
                  <a:schemeClr val="accent1"/>
                </a:solidFill>
              </a:rPr>
              <a:t>PRAKTYKI ZAWODOWE:</a:t>
            </a:r>
            <a:endParaRPr lang="pl-PL" sz="3200" b="1" dirty="0">
              <a:solidFill>
                <a:schemeClr val="tx1"/>
              </a:solidFill>
            </a:endParaRPr>
          </a:p>
          <a:p>
            <a:r>
              <a:rPr lang="pl-PL" b="1" dirty="0"/>
              <a:t>Urząd Miasta, Urząd Skarbowy, Urzędy Gmin,</a:t>
            </a:r>
          </a:p>
          <a:p>
            <a:pPr lvl="0"/>
            <a:r>
              <a:rPr lang="pl-PL" b="1" dirty="0"/>
              <a:t>Sądecki Urząd Pracy,</a:t>
            </a:r>
          </a:p>
          <a:p>
            <a:r>
              <a:rPr lang="pl-PL" b="1" dirty="0"/>
              <a:t>Litwiński – Transport Sprzęt Budownictwo,</a:t>
            </a:r>
          </a:p>
          <a:p>
            <a:pPr lvl="0"/>
            <a:r>
              <a:rPr lang="pl-PL" b="1" dirty="0"/>
              <a:t>NEVAG, Bank BGŻ, PGNiG,</a:t>
            </a:r>
          </a:p>
          <a:p>
            <a:pPr lvl="0"/>
            <a:r>
              <a:rPr lang="pl-PL" b="1" dirty="0"/>
              <a:t>Wiśniowski Sp. z o.o. S.K.A.,</a:t>
            </a:r>
          </a:p>
          <a:p>
            <a:pPr lvl="0"/>
            <a:r>
              <a:rPr lang="pl-PL" b="1" dirty="0"/>
              <a:t>Miejski Ośrodek Sportu i Rekreacji,</a:t>
            </a:r>
          </a:p>
          <a:p>
            <a:pPr lvl="0"/>
            <a:r>
              <a:rPr lang="pl-PL" b="1" dirty="0"/>
              <a:t>KRUS,</a:t>
            </a:r>
          </a:p>
          <a:p>
            <a:pPr lvl="0"/>
            <a:r>
              <a:rPr lang="pl-PL" b="1" dirty="0"/>
              <a:t>biura rachunkowe, agencje ubezpieczeń.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21710"/>
          </a:xfrm>
        </p:spPr>
        <p:txBody>
          <a:bodyPr>
            <a:noAutofit/>
          </a:bodyPr>
          <a:lstStyle/>
          <a:p>
            <a:endParaRPr lang="pl-PL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D5F6DD-A680-42F1-A69B-5342FEA0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21" y="5696125"/>
            <a:ext cx="2374085" cy="8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461AA87E87AD42B022DD669489808F" ma:contentTypeVersion="2" ma:contentTypeDescription="Create a new document." ma:contentTypeScope="" ma:versionID="de86468dc60c94dc0fe9e985ebf033ca">
  <xsd:schema xmlns:xsd="http://www.w3.org/2001/XMLSchema" xmlns:xs="http://www.w3.org/2001/XMLSchema" xmlns:p="http://schemas.microsoft.com/office/2006/metadata/properties" xmlns:ns2="c675d8a2-eebf-4c23-8304-ca162b9675f8" targetNamespace="http://schemas.microsoft.com/office/2006/metadata/properties" ma:root="true" ma:fieldsID="00e3f880eadbcc8596f2b60c0071022a" ns2:_="">
    <xsd:import namespace="c675d8a2-eebf-4c23-8304-ca162b967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d8a2-eebf-4c23-8304-ca162b967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B1B49-8006-4091-AD71-88707B89AEA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c675d8a2-eebf-4c23-8304-ca162b9675f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750816-E094-41D3-AA7C-F0A8ABC670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1F047-E9D8-4ABD-A260-BA9FDB13A6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5d8a2-eebf-4c23-8304-ca162b967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334</Words>
  <Application>Microsoft Macintosh PowerPoint</Application>
  <PresentationFormat>Panoramiczny</PresentationFormat>
  <Paragraphs>69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Rounded MT Bold</vt:lpstr>
      <vt:lpstr>Calibri</vt:lpstr>
      <vt:lpstr>Calibri Light</vt:lpstr>
      <vt:lpstr>Constantia</vt:lpstr>
      <vt:lpstr>Motyw pakietu Office</vt:lpstr>
      <vt:lpstr>5-letnie Technikum nr 3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Absolwent szkoły jest specjalistą  w zakresie:</vt:lpstr>
      <vt:lpstr>Prezentacja programu PowerPoint</vt:lpstr>
      <vt:lpstr>Możliwości zatrudnienia:</vt:lpstr>
      <vt:lpstr>Prezentacja programu PowerPoint</vt:lpstr>
      <vt:lpstr>ZESPÓŁ SZKÓŁ EKONOMICZNYCH
 w Nowym Sączu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ekonomista</dc:title>
  <dc:creator>Anna Kaszuba</dc:creator>
  <cp:lastModifiedBy>Renata Basta</cp:lastModifiedBy>
  <cp:revision>47</cp:revision>
  <dcterms:created xsi:type="dcterms:W3CDTF">2021-02-26T20:45:52Z</dcterms:created>
  <dcterms:modified xsi:type="dcterms:W3CDTF">2024-02-25T15:54:04Z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0x010100DC461AA87E87AD42B022DD669489808F</vt:lpwstr>
  </property>
</Properties>
</file>