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</p:sldMasterIdLst>
  <p:sldIdLst>
    <p:sldId id="262" r:id="rId5"/>
    <p:sldId id="257" r:id="rId6"/>
    <p:sldId id="263" r:id="rId7"/>
    <p:sldId id="258" r:id="rId8"/>
    <p:sldId id="259" r:id="rId9"/>
    <p:sldId id="260" r:id="rId10"/>
    <p:sldId id="261" r:id="rId11"/>
    <p:sldId id="266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>
      <p:cViewPr varScale="1">
        <p:scale>
          <a:sx n="124" d="100"/>
          <a:sy n="124" d="100"/>
        </p:scale>
        <p:origin x="13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7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67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02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71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7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82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54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64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75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0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24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2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04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6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CA99-F0E3-4DE4-9C5C-02C6A24B56DF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475E2B-3D62-4073-A00A-DBCC25E307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6" y="260648"/>
            <a:ext cx="3345294" cy="30243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95937" y="3284984"/>
            <a:ext cx="4741562" cy="845863"/>
          </a:xfrm>
        </p:spPr>
        <p:txBody>
          <a:bodyPr>
            <a:normAutofit fontScale="90000"/>
          </a:bodyPr>
          <a:lstStyle/>
          <a:p>
            <a:br>
              <a:rPr lang="pl-PL" sz="4000" b="1" dirty="0"/>
            </a:br>
            <a:br>
              <a:rPr lang="pl-PL" sz="4000" b="1" dirty="0"/>
            </a:br>
            <a:r>
              <a:rPr lang="pl-PL" sz="4000" b="1" dirty="0"/>
              <a:t>TECHNIK RACHUNKOWOŚCI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4455347"/>
            <a:ext cx="7128791" cy="106188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„Księgowy zawodem przyszłości”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innowacja edukacyjna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90665E-ABBE-46BA-8CAF-6F9ED5A8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5264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D43C90-F4F4-0211-1CF0-376DED001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7" y="243627"/>
            <a:ext cx="2747136" cy="27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971600" y="1507555"/>
            <a:ext cx="6912768" cy="682153"/>
          </a:xfrm>
        </p:spPr>
        <p:txBody>
          <a:bodyPr>
            <a:noAutofit/>
          </a:bodyPr>
          <a:lstStyle/>
          <a:p>
            <a:r>
              <a:rPr lang="pl-PL" b="1" cap="small" dirty="0"/>
              <a:t>Przedmioty dodatkowe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7" y="1268760"/>
            <a:ext cx="7748614" cy="4642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1900" b="1" dirty="0"/>
          </a:p>
          <a:p>
            <a:pPr>
              <a:buFont typeface="Wingdings" panose="05000000000000000000" pitchFamily="2" charset="2"/>
              <a:buChar char="ü"/>
            </a:pPr>
            <a:endParaRPr lang="pl-PL" sz="19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E-dokumenty,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Elementy prawa,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Matematyka finansowa,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Rozliczenia podatkowe,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Analiza księgowo-finansowa</a:t>
            </a:r>
            <a:r>
              <a:rPr lang="pl-PL" sz="1900" dirty="0"/>
              <a:t>;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3" y="4869160"/>
            <a:ext cx="2080387" cy="163841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475656" y="30722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pl-PL" sz="3600" b="1" u="sng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Przedmiot rozszerzony</a:t>
            </a:r>
          </a:p>
          <a:p>
            <a:pPr algn="ctr" defTabSz="457200">
              <a:spcBef>
                <a:spcPct val="0"/>
              </a:spcBef>
            </a:pPr>
            <a:r>
              <a:rPr lang="pl-PL" sz="3600" b="1" cap="small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Matematyka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CDD16DC-90C4-48C0-B044-759F8BBF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87" y="5668674"/>
            <a:ext cx="2214970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058745" cy="860674"/>
          </a:xfrm>
        </p:spPr>
        <p:txBody>
          <a:bodyPr/>
          <a:lstStyle/>
          <a:p>
            <a:r>
              <a:rPr lang="pl-PL" b="1" cap="small" dirty="0"/>
              <a:t>Kwalifikacje w zawodzie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844824"/>
            <a:ext cx="7560839" cy="4618268"/>
          </a:xfrm>
        </p:spPr>
        <p:txBody>
          <a:bodyPr>
            <a:normAutofit/>
          </a:bodyPr>
          <a:lstStyle/>
          <a:p>
            <a:r>
              <a:rPr lang="pl-PL" sz="2400" b="1" dirty="0"/>
              <a:t>EKA.05. Prowadzenie spraw kadrowo-płacowych i gospodarki finansowej jednostek organizacyjnych 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	</a:t>
            </a:r>
          </a:p>
          <a:p>
            <a:r>
              <a:rPr lang="pl-PL" sz="2400" b="1" dirty="0"/>
              <a:t>EKA.07. Prowadzenie rachunkowości 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2736304" cy="173794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FCBD91-0338-4B74-B5E1-68BB43E4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78" y="5666126"/>
            <a:ext cx="2374085" cy="7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3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5760639" cy="644650"/>
          </a:xfrm>
        </p:spPr>
        <p:txBody>
          <a:bodyPr>
            <a:normAutofit/>
          </a:bodyPr>
          <a:lstStyle/>
          <a:p>
            <a:r>
              <a:rPr lang="pl-PL" b="1" cap="small" dirty="0"/>
              <a:t>Przedmioty zawodowe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340768"/>
            <a:ext cx="8064896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chemeClr val="tx1"/>
                </a:solidFill>
              </a:rPr>
              <a:t>I. </a:t>
            </a:r>
            <a:r>
              <a:rPr lang="pl-PL" sz="1900" b="1" u="sng" dirty="0">
                <a:solidFill>
                  <a:schemeClr val="tx1"/>
                </a:solidFill>
              </a:rPr>
              <a:t>Przedmioty praktyczne: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systemy komputerowe w dokumentacji kadrowo-płacowej,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systemy komputerowe w rozliczeniach finansowych,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rachunkowość przedsiębiorstw w praktyce gospodarczej,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systemy komputerowe w rachunkowości;</a:t>
            </a:r>
          </a:p>
          <a:p>
            <a:pPr marL="0" indent="0">
              <a:buNone/>
            </a:pPr>
            <a:r>
              <a:rPr lang="pl-PL" sz="1900" b="1" dirty="0">
                <a:solidFill>
                  <a:schemeClr val="tx1"/>
                </a:solidFill>
              </a:rPr>
              <a:t>II. </a:t>
            </a:r>
            <a:r>
              <a:rPr lang="pl-PL" sz="1900" b="1" u="sng" dirty="0">
                <a:solidFill>
                  <a:schemeClr val="tx1"/>
                </a:solidFill>
              </a:rPr>
              <a:t>Przedmioty teoretyczne: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kadry i płace, 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rozliczenia finansowe przedsiębiorstw,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podstawy prowadzenia rachunkowości finansowej, 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sprawozdawczość i analiza finansowa,</a:t>
            </a:r>
          </a:p>
          <a:p>
            <a:r>
              <a:rPr lang="pl-PL" sz="1900" b="1" dirty="0">
                <a:solidFill>
                  <a:schemeClr val="tx1"/>
                </a:solidFill>
              </a:rPr>
              <a:t>rozliczenia podatkowe;</a:t>
            </a:r>
            <a:br>
              <a:rPr lang="pl-PL" sz="1900" b="1" dirty="0">
                <a:solidFill>
                  <a:schemeClr val="tx1"/>
                </a:solidFill>
              </a:rPr>
            </a:br>
            <a:r>
              <a:rPr lang="pl-PL" sz="19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pl-PL" sz="19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pl-PL" sz="19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9" y="3284984"/>
            <a:ext cx="2088232" cy="12808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B320D6-C6AC-4D80-8669-F24F0BC6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26" y="5949280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03541"/>
            <a:ext cx="2131586" cy="180132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139136" cy="576064"/>
          </a:xfrm>
        </p:spPr>
        <p:txBody>
          <a:bodyPr>
            <a:noAutofit/>
          </a:bodyPr>
          <a:lstStyle/>
          <a:p>
            <a:r>
              <a:rPr lang="pl-PL" b="1" cap="small" dirty="0"/>
              <a:t>Praktyka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5" y="1556792"/>
            <a:ext cx="8134724" cy="51125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300" b="1" dirty="0">
                <a:solidFill>
                  <a:schemeClr val="tx1"/>
                </a:solidFill>
              </a:rPr>
              <a:t>	Dwukrotnie w cyklu kształcenia Szkoła zapewnia uczniom możliwość odbycia atrakcyjnych, miesięcznych praktyk zawodowych między innymi w takich firmach i instytucjach jak: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Urząd Skarbowy,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Urząd Miasta i Urzędy Gmin,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lokalni przedstawiciele MŚP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duże sądeckie firmy np.</a:t>
            </a:r>
          </a:p>
          <a:p>
            <a:pPr marL="0" lvl="0" indent="0">
              <a:buNone/>
            </a:pPr>
            <a:r>
              <a:rPr lang="pl-PL" sz="2300" b="1" dirty="0">
                <a:solidFill>
                  <a:schemeClr val="tx1"/>
                </a:solidFill>
              </a:rPr>
              <a:t>     Wiśniowski Sp. z o.o. S.K.A.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biura rachunkowe,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biura podatkowe,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agencje ubezpieczeń</a:t>
            </a:r>
          </a:p>
          <a:p>
            <a:pPr lvl="0"/>
            <a:r>
              <a:rPr lang="pl-PL" sz="2300" b="1" dirty="0">
                <a:solidFill>
                  <a:schemeClr val="tx1"/>
                </a:solidFill>
              </a:rPr>
              <a:t>działy księgowości MŚP;</a:t>
            </a:r>
          </a:p>
          <a:p>
            <a:pPr marL="0" lvl="0" indent="0">
              <a:buNone/>
            </a:pPr>
            <a:endParaRPr lang="pl-PL" sz="2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30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7F0A5C-E66F-42E1-8EDE-39F9D3FC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830462"/>
            <a:ext cx="2304256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861448" cy="792088"/>
          </a:xfrm>
        </p:spPr>
        <p:txBody>
          <a:bodyPr>
            <a:normAutofit/>
          </a:bodyPr>
          <a:lstStyle/>
          <a:p>
            <a:r>
              <a:rPr lang="pl-PL" b="1" cap="small" dirty="0"/>
              <a:t>Absolwent szkoły potrafi: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Autofit/>
          </a:bodyPr>
          <a:lstStyle/>
          <a:p>
            <a:pPr lvl="1"/>
            <a:r>
              <a:rPr lang="pl-PL" sz="2100" b="1" dirty="0">
                <a:solidFill>
                  <a:schemeClr val="tx1"/>
                </a:solidFill>
              </a:rPr>
              <a:t>prowadzić rachunkowość jednostki gospodarczej,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dokonywać rozliczeń z Urzędem Skarbowym,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rozliczać daniny publiczne, obliczać podatki,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prowadzić i rozliczać sprawy płacowe,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rozliczać świadczenia i składki ZUS,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przygotowywać sprawozdania i analizy finansowe,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korzystać ze specjalistycznego oprogramowania komputerowego,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zarządzać finansami firmy,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planować i prowadzić działalność gospodarczą,</a:t>
            </a:r>
          </a:p>
          <a:p>
            <a:pPr lvl="1"/>
            <a:r>
              <a:rPr lang="pl-PL" sz="2100" b="1" dirty="0">
                <a:solidFill>
                  <a:schemeClr val="tx1"/>
                </a:solidFill>
              </a:rPr>
              <a:t>przeprowadzać i rozliczać inwentaryzację.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33B2C0-A3F2-4B59-92EB-73ED5A37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33887"/>
            <a:ext cx="2016224" cy="7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149480" cy="638944"/>
          </a:xfrm>
        </p:spPr>
        <p:txBody>
          <a:bodyPr>
            <a:noAutofit/>
          </a:bodyPr>
          <a:lstStyle/>
          <a:p>
            <a:r>
              <a:rPr lang="pl-PL" b="1" cap="small" dirty="0"/>
              <a:t>Możliwości zatrudnienia:</a:t>
            </a:r>
            <a:endParaRPr lang="pl-PL" cap="smal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39" y="1700808"/>
            <a:ext cx="7202761" cy="4680520"/>
          </a:xfrm>
        </p:spPr>
        <p:txBody>
          <a:bodyPr>
            <a:normAutofit/>
          </a:bodyPr>
          <a:lstStyle/>
          <a:p>
            <a:pPr lvl="0"/>
            <a:r>
              <a:rPr lang="pl-PL" sz="2100" b="1" dirty="0">
                <a:solidFill>
                  <a:schemeClr val="tx1"/>
                </a:solidFill>
              </a:rPr>
              <a:t>biura rachunkowe,</a:t>
            </a:r>
          </a:p>
          <a:p>
            <a:r>
              <a:rPr lang="pl-PL" sz="2100" b="1" dirty="0">
                <a:solidFill>
                  <a:schemeClr val="tx1"/>
                </a:solidFill>
              </a:rPr>
              <a:t>urząd skarbowy, 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prowadzenie własnej działalności gospodarczej, 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banki, 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instytucje podatkowe,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działy finansowo-księgowe oraz działy kadr firm,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kancelarie doradztwa podatkowego,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instytucje ubezpieczeniowe, </a:t>
            </a:r>
          </a:p>
          <a:p>
            <a:pPr lvl="0"/>
            <a:r>
              <a:rPr lang="pl-PL" sz="2100" b="1" dirty="0">
                <a:solidFill>
                  <a:schemeClr val="tx1"/>
                </a:solidFill>
              </a:rPr>
              <a:t>administracja</a:t>
            </a:r>
            <a:r>
              <a:rPr lang="pl-PL" sz="2100" dirty="0">
                <a:solidFill>
                  <a:schemeClr val="tx1"/>
                </a:solidFill>
              </a:rPr>
              <a:t>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68" y="15543"/>
            <a:ext cx="2435631" cy="89317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6E670A-95D2-4FAF-AB4E-B5FE264F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84424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624110"/>
            <a:ext cx="6120680" cy="57264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Patronat SKWP o/Nowy Sącz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i="0" dirty="0">
                <a:solidFill>
                  <a:schemeClr val="tx1"/>
                </a:solidFill>
                <a:effectLst/>
              </a:rPr>
              <a:t>W roku szkolnym 2021/2022 odbyła się inauguracja współpracy między ZSE a Stowarzyszeniem Księgowych w Polsce, które objęło honorowym patronatem dwie klasy kształcących się w zawodzie technik rachunkowość w ramach innowacji edukacyjnej ZSE „Księgowy zawodem przyszłości”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chemeClr val="tx1"/>
                </a:solidFill>
              </a:rPr>
              <a:t>Daje on możliwość uczestnictwa w serii prelekcji i spotkań z przedstawicielami branży, którzy wprowadzą adeptów w praktyczne aspekty rachunkowości i finansów. Uczniowie z klasy objętej patronatem wchodząc na rynek pracy będą mogli pochwalić się zaświadczeniem SKWP o nauce w klasie patronackiej.</a:t>
            </a:r>
          </a:p>
          <a:p>
            <a:pPr marL="0" indent="0" algn="just">
              <a:buNone/>
            </a:pPr>
            <a:endParaRPr lang="pl-PL" sz="2000" b="1" i="0" dirty="0">
              <a:solidFill>
                <a:srgbClr val="222222"/>
              </a:solidFill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l-PL" sz="20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4" name="AutoShape 2" descr="Znalezione obrazy dla zapytania skw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: skw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0339"/>
            <a:ext cx="1441376" cy="8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58C3525-DDB5-489D-BFA1-5AE585F2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71" y="5858764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8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1873" y="1628800"/>
            <a:ext cx="6914727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100" dirty="0">
              <a:solidFill>
                <a:schemeClr val="tx1"/>
              </a:solidFill>
            </a:endParaRP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adres: ul. Grodzka 34, </a:t>
            </a: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33-300 Nowy Sącz, woj. małopolskie</a:t>
            </a: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telefon: 18-443-87-56</a:t>
            </a: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fax: 18-443-77-31</a:t>
            </a: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e-mail: zse@zse.neska.pl</a:t>
            </a:r>
          </a:p>
          <a:p>
            <a:pPr algn="l" eaLnBrk="1" hangingPunct="1"/>
            <a:r>
              <a:rPr lang="pl-PL" altLang="pl-PL" sz="3600" b="1" dirty="0">
                <a:solidFill>
                  <a:schemeClr val="tx1"/>
                </a:solidFill>
              </a:rPr>
              <a:t>Strona </a:t>
            </a:r>
            <a:r>
              <a:rPr lang="pl-PL" altLang="pl-PL" sz="3600" b="1" dirty="0" err="1">
                <a:solidFill>
                  <a:schemeClr val="tx1"/>
                </a:solidFill>
              </a:rPr>
              <a:t>www.zse.nowysacz.pl</a:t>
            </a:r>
            <a:endParaRPr lang="pl-PL" altLang="pl-PL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l-PL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4500" b="1" dirty="0">
                <a:solidFill>
                  <a:schemeClr val="tx1"/>
                </a:solidFill>
              </a:rPr>
              <a:t>ZAPRASZAMY DO NAUKI W NASZEJ SZKOLE</a:t>
            </a:r>
          </a:p>
          <a:p>
            <a:pPr marL="0" indent="0">
              <a:buNone/>
            </a:pPr>
            <a:endParaRPr lang="pl-PL" sz="21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pl-PL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100" dirty="0">
                <a:solidFill>
                  <a:schemeClr val="tx1"/>
                </a:solidFill>
              </a:rPr>
              <a:t>									</a:t>
            </a:r>
            <a:endParaRPr lang="pl-PL" sz="2100" b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9443C5-23FD-446C-A29D-7CE63B60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36" y="5889871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22B0ECC-301A-477E-ABE1-3004882962B9}"/>
              </a:ext>
            </a:extLst>
          </p:cNvPr>
          <p:cNvSpPr txBox="1"/>
          <p:nvPr/>
        </p:nvSpPr>
        <p:spPr>
          <a:xfrm>
            <a:off x="1475656" y="886185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+mj-lt"/>
                <a:ea typeface="DejaVu Sans"/>
                <a:cs typeface="DejaVu Sans"/>
              </a:rPr>
              <a:t>ZESPÓŁ SZKÓŁ EKONOMICZNYCH
 w Nowym Sączu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96289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61AA87E87AD42B022DD669489808F" ma:contentTypeVersion="2" ma:contentTypeDescription="Create a new document." ma:contentTypeScope="" ma:versionID="de86468dc60c94dc0fe9e985ebf033ca">
  <xsd:schema xmlns:xsd="http://www.w3.org/2001/XMLSchema" xmlns:xs="http://www.w3.org/2001/XMLSchema" xmlns:p="http://schemas.microsoft.com/office/2006/metadata/properties" xmlns:ns2="c675d8a2-eebf-4c23-8304-ca162b9675f8" targetNamespace="http://schemas.microsoft.com/office/2006/metadata/properties" ma:root="true" ma:fieldsID="00e3f880eadbcc8596f2b60c0071022a" ns2:_="">
    <xsd:import namespace="c675d8a2-eebf-4c23-8304-ca162b967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d8a2-eebf-4c23-8304-ca162b967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7A487-2E8F-471F-84F8-D5431AACC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73BAA-6FCB-4B19-A2BC-BEF8B7A692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372753-D49E-4404-8A5A-10B438A15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5d8a2-eebf-4c23-8304-ca162b967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3030</TotalTime>
  <Words>427</Words>
  <Application>Microsoft Macintosh PowerPoint</Application>
  <PresentationFormat>Pokaz na ekranie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Smuga</vt:lpstr>
      <vt:lpstr>  TECHNIK RACHUNKOWOŚCI</vt:lpstr>
      <vt:lpstr>Przedmioty dodatkowe</vt:lpstr>
      <vt:lpstr>Kwalifikacje w zawodzie</vt:lpstr>
      <vt:lpstr>Przedmioty zawodowe</vt:lpstr>
      <vt:lpstr>Praktyka zawodowa</vt:lpstr>
      <vt:lpstr>Absolwent szkoły potrafi:</vt:lpstr>
      <vt:lpstr>Możliwości zatrudnienia:</vt:lpstr>
      <vt:lpstr> Patronat SKWP o/Nowy Sącz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Renata Basta</cp:lastModifiedBy>
  <cp:revision>81</cp:revision>
  <dcterms:created xsi:type="dcterms:W3CDTF">2014-03-24T22:08:04Z</dcterms:created>
  <dcterms:modified xsi:type="dcterms:W3CDTF">2024-02-25T15:44:26Z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0x010100DC461AA87E87AD42B022DD669489808F</vt:lpwstr>
  </property>
</Properties>
</file>