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9" r:id="rId7"/>
    <p:sldId id="258" r:id="rId8"/>
    <p:sldId id="265" r:id="rId9"/>
    <p:sldId id="260" r:id="rId10"/>
    <p:sldId id="266" r:id="rId11"/>
    <p:sldId id="261" r:id="rId12"/>
    <p:sldId id="262" r:id="rId13"/>
    <p:sldId id="263" r:id="rId14"/>
    <p:sldId id="267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DE2FE3-38BF-4B46-8E86-7F54D5A9715F}" v="18" dt="2022-03-16T11:35:35.079"/>
    <p1510:client id="{4CFE08E0-C76B-4D26-90AE-ED7D553CF793}" v="3" dt="2021-03-09T15:36:28.527"/>
    <p1510:client id="{B8DC0CA7-CC0B-49D6-882D-670EDDDEF156}" v="8" dt="2021-03-09T15:35:49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24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9CA7C-3878-4A5E-A45D-6F152F1BDD60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DBF4A-8D14-4563-99AA-239489A40AC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029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2198150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>
                <a:solidFill>
                  <a:srgbClr val="FF0000"/>
                </a:solidFill>
              </a:rPr>
              <a:t>Technik handlowiec</a:t>
            </a:r>
            <a:br>
              <a:rPr lang="pl-PL" sz="4400" b="1" dirty="0">
                <a:solidFill>
                  <a:srgbClr val="FF0000"/>
                </a:solidFill>
              </a:rPr>
            </a:br>
            <a:r>
              <a:rPr lang="pl-PL" sz="3100" b="1" dirty="0">
                <a:solidFill>
                  <a:srgbClr val="FF0000"/>
                </a:solidFill>
              </a:rPr>
              <a:t>522305</a:t>
            </a:r>
            <a:r>
              <a:rPr lang="pl-PL" sz="4400" b="1" dirty="0">
                <a:solidFill>
                  <a:srgbClr val="FF0000"/>
                </a:solidFill>
              </a:rPr>
              <a:t> 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71505" y="3271846"/>
            <a:ext cx="10993546" cy="590321"/>
          </a:xfrm>
        </p:spPr>
        <p:txBody>
          <a:bodyPr>
            <a:normAutofit/>
          </a:bodyPr>
          <a:lstStyle/>
          <a:p>
            <a:pPr algn="ctr"/>
            <a:r>
              <a:rPr lang="pl-PL" sz="2000" b="1" cap="none" dirty="0">
                <a:solidFill>
                  <a:schemeClr val="bg1"/>
                </a:solidFill>
              </a:rPr>
              <a:t>Zespół Szkół Ekonomicznych w Nowym Sączu</a:t>
            </a:r>
          </a:p>
        </p:txBody>
      </p:sp>
      <p:sp>
        <p:nvSpPr>
          <p:cNvPr id="7" name="Prostokąt 6"/>
          <p:cNvSpPr/>
          <p:nvPr/>
        </p:nvSpPr>
        <p:spPr>
          <a:xfrm>
            <a:off x="9729489" y="5819211"/>
            <a:ext cx="1752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Nauka trwa 5 lat</a:t>
            </a:r>
          </a:p>
        </p:txBody>
      </p:sp>
      <p:sp>
        <p:nvSpPr>
          <p:cNvPr id="8" name="Wybuch 1 7"/>
          <p:cNvSpPr/>
          <p:nvPr/>
        </p:nvSpPr>
        <p:spPr>
          <a:xfrm>
            <a:off x="880533" y="3915432"/>
            <a:ext cx="3048000" cy="2088445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557680" y="4642401"/>
            <a:ext cx="162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</a:rPr>
              <a:t>Zaprasza !</a:t>
            </a:r>
          </a:p>
        </p:txBody>
      </p:sp>
      <p:pic>
        <p:nvPicPr>
          <p:cNvPr id="6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B37867D8-B562-49D5-9C46-89F37C024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150" y="1926508"/>
            <a:ext cx="2743200" cy="98886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329193D-9A67-1C8B-4D99-8412F9DC4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25" y="491777"/>
            <a:ext cx="2489731" cy="246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34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cap="none" dirty="0"/>
              <a:t>Studia?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20166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/>
              <a:t>Absolwent może kontynuować i doskonalić swoje kwalifikacje w ramach studiów licencjackich i magisterskich na kierunkach: ekonomia, prawo, zarządzanie, marketing, finanse, rachunkowość, bankowość, przedsiębiorczość, handel zagraniczny.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/>
              <a:t>Wymienione kierunki można studiować m.in. na: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Uniwersytecie Ekonomicznym w Krakowie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Uniwersytecie Jagiellońskim w Krakowie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Politechnice Krakowskiej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Akademii Górniczo-Hutniczej w Krakowie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Państwowej Wyższej Szkole Zawodowej </a:t>
            </a:r>
          </a:p>
          <a:p>
            <a:pPr marL="0" indent="0" algn="just">
              <a:buNone/>
            </a:pPr>
            <a:r>
              <a:rPr lang="pl-PL" dirty="0"/>
              <a:t>     w Nowym Sączu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Wyższej Szkole Biznesu w Nowym Sączu</a:t>
            </a:r>
          </a:p>
        </p:txBody>
      </p:sp>
      <p:pic>
        <p:nvPicPr>
          <p:cNvPr id="5" name="Obraz 4" descr="&lt;strong&gt;Student&lt;/strong&gt; 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81" y="4244622"/>
            <a:ext cx="3616817" cy="220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80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2352EC-59D6-81E4-6F84-6DE96B4B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cap="none" dirty="0"/>
              <a:t>Czy zajęcia z  pracowni sprzedaży są ciekawe? Oceń sam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7ABCE75-367D-0AB1-E55E-91E14876CD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51964" y="2227263"/>
            <a:ext cx="2915210" cy="3988979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48494266-7CC7-02F1-834A-88BEE33809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246378" y="2189144"/>
            <a:ext cx="2537670" cy="2348512"/>
          </a:xfr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CA09DB2-722E-CE76-02F5-D6317F5D5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378" y="4660678"/>
            <a:ext cx="3162650" cy="175767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952500E-AABF-38E2-FA68-942AE2CBA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739" y="3821529"/>
            <a:ext cx="2164360" cy="26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61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rgbClr val="FF0000"/>
                </a:solidFill>
              </a:rPr>
              <a:t>Dołącz do najlepszych, ucz się w ZSE!</a:t>
            </a:r>
          </a:p>
          <a:p>
            <a:pPr marL="0" indent="0" algn="ctr">
              <a:buNone/>
            </a:pPr>
            <a:r>
              <a:rPr lang="pl-PL" sz="4000" b="1" dirty="0">
                <a:solidFill>
                  <a:srgbClr val="002060"/>
                </a:solidFill>
              </a:rPr>
              <a:t>Zapraszamy!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2714977" y="5346911"/>
            <a:ext cx="6815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Zespół Szkół Ekonomicznych w Nowym Sączu</a:t>
            </a:r>
          </a:p>
          <a:p>
            <a:pPr algn="ctr"/>
            <a:r>
              <a:rPr lang="pl-PL" b="1" dirty="0"/>
              <a:t>ul. Grodzka 34</a:t>
            </a:r>
          </a:p>
          <a:p>
            <a:pPr algn="ctr"/>
            <a:r>
              <a:rPr lang="pl-PL" b="1" dirty="0"/>
              <a:t>33-300 Nowy Sącz</a:t>
            </a:r>
          </a:p>
          <a:p>
            <a:pPr algn="ctr"/>
            <a:r>
              <a:rPr lang="pl-PL" b="1" dirty="0"/>
              <a:t>tel. 18-443-87-56</a:t>
            </a:r>
          </a:p>
          <a:p>
            <a:pPr algn="ctr"/>
            <a:r>
              <a:rPr lang="pl-PL" b="1"/>
              <a:t>Strona www.zse.nowysacz.pl</a:t>
            </a:r>
            <a:endParaRPr lang="pl-PL" b="1" dirty="0"/>
          </a:p>
          <a:p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1383323" y="949569"/>
            <a:ext cx="9472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</a:rPr>
              <a:t>Teraz decyzja należy do Ciebie!</a:t>
            </a:r>
          </a:p>
        </p:txBody>
      </p:sp>
      <p:pic>
        <p:nvPicPr>
          <p:cNvPr id="4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C01A3D5C-7502-42A2-9235-544DEA9F8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951" y="2280414"/>
            <a:ext cx="2743200" cy="98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76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cap="none" dirty="0"/>
              <a:t>Dlaczego warto wybrać ten zawód?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32494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800" b="1" dirty="0"/>
              <a:t>Technik handlowiec jest obecnie najbardziej poszukiwanym zawodem na rynku pracy, to zawód z przyszłością!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l-PL" sz="2800" b="1" dirty="0"/>
          </a:p>
        </p:txBody>
      </p:sp>
      <p:pic>
        <p:nvPicPr>
          <p:cNvPr id="4" name="Obraz 3" descr="Darmo grafika wektorowa: &lt;strong&gt;Kciuk&lt;/strong&gt; &lt;strong&gt;W&lt;/strong&gt; Górę, &lt;strong&gt;Kciuk&lt;/strong&gt;, Tak, Sukce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19" y="3426178"/>
            <a:ext cx="1916940" cy="314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1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cap="none" dirty="0"/>
              <a:t>Kto powinien wybrać ten zawód?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b="1" dirty="0"/>
              <a:t>Zawód technik handlowiec powinny wybrać osoby, które są: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    komunikatywne i łatwo nawiązują kontakty,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    wyróżniają się wysoką kulturą osobistą,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    potrafią pracować w zespole,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    spostrzegawcze, aktywne i kreatywne,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    ambitne i operatywne w działaniu.</a:t>
            </a:r>
          </a:p>
          <a:p>
            <a:endParaRPr lang="pl-PL" dirty="0"/>
          </a:p>
        </p:txBody>
      </p:sp>
      <p:pic>
        <p:nvPicPr>
          <p:cNvPr id="5" name="Symbol zastępczy zawartości 4" descr="Darmowe zdjęcie z kategorii bezprzewodowy, &lt;strong&gt;biznesmen&lt;/strong&gt;, broda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75" y="2238331"/>
            <a:ext cx="5422900" cy="3611651"/>
          </a:xfrm>
        </p:spPr>
      </p:pic>
    </p:spTree>
    <p:extLst>
      <p:ext uri="{BB962C8B-B14F-4D97-AF65-F5344CB8AC3E}">
        <p14:creationId xmlns:p14="http://schemas.microsoft.com/office/powerpoint/2010/main" val="128284330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cap="none" dirty="0"/>
              <a:t>Czego uczy się technik handlowiec?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1192" y="1896533"/>
            <a:ext cx="11029615" cy="4357511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l-PL" sz="2900" b="1" dirty="0"/>
              <a:t>W trakcie nauki nauczysz się praktycznych umiejętności zawodowych: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pl-PL" sz="2900" dirty="0"/>
              <a:t>    stosowania nowoczesnych metod sprzedaży i organizowania prac w zakresie sprzedaży,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pl-PL" sz="2900" dirty="0"/>
              <a:t>    wykonywania prac związanych z obsługą klientów,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pl-PL" sz="2900" dirty="0"/>
              <a:t>    przygotowywania dokumentów handlowych (ofert, faktur, gwarancji),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pl-PL" sz="2900" dirty="0"/>
              <a:t>    prowadzenia działań marketingowych i reklamowych,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pl-PL" sz="2900" dirty="0"/>
              <a:t>    nawiązywania współpracy z kontrahentem krajowym i zagranicznym,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pl-PL" sz="2900" dirty="0"/>
              <a:t>    organizowania i prowadzenia działalności handlowej,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pl-PL" sz="2900" dirty="0"/>
              <a:t>    zarządzania działalnością handlową przedsiębiorstwa,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pl-PL" sz="2900" dirty="0"/>
              <a:t>    języka obcego zawodowego,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pl-PL" sz="2900" dirty="0"/>
              <a:t>    prowadzenia małej firmy.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EBF372C-D821-9E8F-9C0A-F3A8A62F6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433" y="2290194"/>
            <a:ext cx="3380631" cy="31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cap="none" dirty="0"/>
              <a:t>Przedmioty rozszerzone, dodatkowe i drugi język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05435" indent="-305435">
              <a:lnSpc>
                <a:spcPct val="150000"/>
              </a:lnSpc>
            </a:pPr>
            <a:r>
              <a:rPr lang="pl-PL" sz="2400" dirty="0"/>
              <a:t>Przedmioty rozszerzone: język angielski</a:t>
            </a:r>
            <a:endParaRPr lang="pl-PL" dirty="0"/>
          </a:p>
          <a:p>
            <a:pPr marL="305435" indent="-305435">
              <a:lnSpc>
                <a:spcPct val="150000"/>
              </a:lnSpc>
            </a:pPr>
            <a:r>
              <a:rPr lang="pl-PL" sz="2400" dirty="0"/>
              <a:t>Przedmioty dodatkowe: e - commerce , elementy prawa , matematyka finansowa </a:t>
            </a:r>
          </a:p>
          <a:p>
            <a:pPr marL="305435" indent="-305435">
              <a:lnSpc>
                <a:spcPct val="150000"/>
              </a:lnSpc>
            </a:pPr>
            <a:r>
              <a:rPr lang="pl-PL" sz="2400" dirty="0"/>
              <a:t>Drugi język: język niemiecki lub francuski lub hiszpański*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/>
              <a:t>* Ostateczna informacja zostanie podana w terminie późniejszym.</a:t>
            </a:r>
          </a:p>
        </p:txBody>
      </p:sp>
      <p:pic>
        <p:nvPicPr>
          <p:cNvPr id="4" name="Obraz 3" descr="Free Images : online, library, education, book, stud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405" y="4443045"/>
            <a:ext cx="3031802" cy="2180496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76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1144298"/>
          </a:xfrm>
        </p:spPr>
        <p:txBody>
          <a:bodyPr>
            <a:noAutofit/>
          </a:bodyPr>
          <a:lstStyle/>
          <a:p>
            <a:pPr algn="ctr"/>
            <a:r>
              <a:rPr lang="pl-PL" sz="4000" b="1" cap="none" dirty="0"/>
              <a:t>Jakie kwalifikacje uzyskuje uczeń kształcący się w zawodzie technik handlowiec?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1772497"/>
          </a:xfrm>
        </p:spPr>
        <p:txBody>
          <a:bodyPr>
            <a:normAutofit/>
          </a:bodyPr>
          <a:lstStyle/>
          <a:p>
            <a:pPr algn="ctr"/>
            <a:endParaRPr lang="pl-PL" sz="2800" dirty="0"/>
          </a:p>
          <a:p>
            <a:pPr marL="0" indent="0" algn="ctr">
              <a:buNone/>
            </a:pPr>
            <a:r>
              <a:rPr lang="pl-PL" sz="2800" b="1" dirty="0">
                <a:solidFill>
                  <a:schemeClr val="tx1"/>
                </a:solidFill>
              </a:rPr>
              <a:t>HAN.01. Prowadzenie sprzedaży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88417" y="2500313"/>
            <a:ext cx="5422392" cy="2371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>
                <a:solidFill>
                  <a:schemeClr val="tx1"/>
                </a:solidFill>
              </a:rPr>
              <a:t>HAN.02. Prowadzenie działań handlowych</a:t>
            </a:r>
          </a:p>
          <a:p>
            <a:pPr algn="ctr"/>
            <a:endParaRPr lang="pl-PL" sz="2800" dirty="0"/>
          </a:p>
        </p:txBody>
      </p:sp>
      <p:sp>
        <p:nvSpPr>
          <p:cNvPr id="5" name="Prostokąt 4"/>
          <p:cNvSpPr/>
          <p:nvPr/>
        </p:nvSpPr>
        <p:spPr>
          <a:xfrm>
            <a:off x="581193" y="5339060"/>
            <a:ext cx="11277432" cy="1135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dirty="0"/>
              <a:t>Uczniowie naszej szkoły uzyskują wysokie wyniki zarówno z egzaminów maturalnych </a:t>
            </a:r>
          </a:p>
          <a:p>
            <a:pPr algn="ctr">
              <a:lnSpc>
                <a:spcPct val="150000"/>
              </a:lnSpc>
            </a:pPr>
            <a:r>
              <a:rPr lang="pl-PL" sz="2400" dirty="0"/>
              <a:t>jak i potwierdzających kwalifikacje zawodowe.</a:t>
            </a:r>
          </a:p>
        </p:txBody>
      </p:sp>
      <p:pic>
        <p:nvPicPr>
          <p:cNvPr id="7" name="Obraz 6" descr="Acceptance Of The Ok Consent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25" y="3784468"/>
            <a:ext cx="2066925" cy="136610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176" y="3879196"/>
            <a:ext cx="2066723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83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E33AF7-799D-06F8-FD16-788D1EDB9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cap="none" dirty="0"/>
              <a:t>Jakich przedmiotów  zawodowych będziesz się uczył?</a:t>
            </a:r>
            <a:endParaRPr lang="pl-PL" sz="3200" cap="none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4C197F-F54D-913D-A0BB-F4F1765BF8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b="1" u="sng" dirty="0"/>
              <a:t>Przedmioty teoretyczne:</a:t>
            </a:r>
          </a:p>
          <a:p>
            <a:r>
              <a:rPr lang="pl-PL" dirty="0"/>
              <a:t> BHP</a:t>
            </a:r>
          </a:p>
          <a:p>
            <a:r>
              <a:rPr lang="pl-PL" dirty="0"/>
              <a:t>Podstawy towaroznawstwa</a:t>
            </a:r>
          </a:p>
          <a:p>
            <a:r>
              <a:rPr lang="pl-PL" dirty="0"/>
              <a:t>Organizacja sprzedaży towarów</a:t>
            </a:r>
          </a:p>
          <a:p>
            <a:r>
              <a:rPr lang="pl-PL" dirty="0"/>
              <a:t>Sprzedaż towarów</a:t>
            </a:r>
          </a:p>
          <a:p>
            <a:r>
              <a:rPr lang="pl-PL" dirty="0"/>
              <a:t>Język angielski w handlu</a:t>
            </a:r>
          </a:p>
          <a:p>
            <a:r>
              <a:rPr lang="pl-PL" dirty="0"/>
              <a:t>Marketing w handlu</a:t>
            </a:r>
          </a:p>
          <a:p>
            <a:r>
              <a:rPr lang="pl-PL" dirty="0"/>
              <a:t>Podstawy zarządzania w handlu</a:t>
            </a:r>
          </a:p>
          <a:p>
            <a:r>
              <a:rPr lang="pl-PL" dirty="0"/>
              <a:t>Rachunkowość handlowa</a:t>
            </a:r>
          </a:p>
          <a:p>
            <a:r>
              <a:rPr lang="pl-PL" dirty="0"/>
              <a:t> Handel elektroniczny (e-commerce)</a:t>
            </a:r>
          </a:p>
          <a:p>
            <a:r>
              <a:rPr lang="pl-PL" dirty="0"/>
              <a:t>Elementy prawa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94EAE02-4DFF-B400-1FC9-0C24DAB986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b="1" u="sng" dirty="0"/>
              <a:t>Przedmioty praktyczne:</a:t>
            </a:r>
          </a:p>
          <a:p>
            <a:r>
              <a:rPr lang="pl-PL" dirty="0"/>
              <a:t>Pracownia sprzedaży</a:t>
            </a:r>
          </a:p>
          <a:p>
            <a:r>
              <a:rPr lang="pl-PL" dirty="0"/>
              <a:t>Pracownia marketingu</a:t>
            </a:r>
          </a:p>
          <a:p>
            <a:r>
              <a:rPr lang="pl-PL" dirty="0"/>
              <a:t>Pracownia handlu</a:t>
            </a:r>
          </a:p>
          <a:p>
            <a:r>
              <a:rPr lang="pl-PL" dirty="0"/>
              <a:t>Organizacja pracy w hurtowni</a:t>
            </a:r>
          </a:p>
          <a:p>
            <a:r>
              <a:rPr lang="pl-PL" dirty="0"/>
              <a:t>Pracownia handlu elektronicznego (e-commerce)</a:t>
            </a:r>
          </a:p>
          <a:p>
            <a:endParaRPr lang="pl-P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18F8138-4864-B9BD-EF29-B85E9056F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492" y="4932726"/>
            <a:ext cx="2793534" cy="158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77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cap="none" dirty="0"/>
              <a:t>Praktyczna nauka zawodu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800" dirty="0"/>
              <a:t>Odbędziesz 8 tygodniową  praktykę zawodową w przedsiębiorstwach usługowo-handlowych</a:t>
            </a:r>
          </a:p>
        </p:txBody>
      </p:sp>
      <p:pic>
        <p:nvPicPr>
          <p:cNvPr id="6" name="Obraz 5" descr="Wybieram Świadomi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07" y="4073065"/>
            <a:ext cx="2529220" cy="261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79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cap="none" dirty="0"/>
              <a:t>I co dalej…?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4891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l-PL" sz="2100" dirty="0"/>
              <a:t>Technik handlowiec może podejmować pracę m.in. jako przedstawiciel handlowy, </a:t>
            </a:r>
            <a:r>
              <a:rPr lang="pl-PL" sz="2100" dirty="0" err="1"/>
              <a:t>merchandiser</a:t>
            </a:r>
            <a:r>
              <a:rPr lang="pl-PL" sz="2100" dirty="0"/>
              <a:t> (dystrybutor produktów), telemarketer, pośrednik handlowy (agent, dealer), specjalista do spraw reklamy i marketingu, specjalista do spraw obsługi klienta, sprzedaży, zaopatrzenia w: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l-PL" sz="2100" dirty="0"/>
              <a:t>    w przedsiębiorstwach, w działach handlu i marketingu,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l-PL" sz="2100" dirty="0"/>
              <a:t>    punktach sprzedaży detalicznej,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l-PL" sz="2100" dirty="0"/>
              <a:t>    hurtowniach i magazynach,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l-PL" sz="2100" dirty="0"/>
              <a:t>    agencjach reklamowych lub marketingowych,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l-PL" sz="2100" dirty="0"/>
              <a:t>    prowadzić własną firmę handlową.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890" y="3586163"/>
            <a:ext cx="3633107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07458"/>
      </p:ext>
    </p:extLst>
  </p:cSld>
  <p:clrMapOvr>
    <a:masterClrMapping/>
  </p:clrMapOvr>
</p:sld>
</file>

<file path=ppt/theme/theme1.xml><?xml version="1.0" encoding="utf-8"?>
<a:theme xmlns:a="http://schemas.openxmlformats.org/drawingml/2006/main" name="Dyw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C461AA87E87AD42B022DD669489808F" ma:contentTypeVersion="2" ma:contentTypeDescription="Utwórz nowy dokument." ma:contentTypeScope="" ma:versionID="e6ab5beb05333dccbc1c387b13a035ac">
  <xsd:schema xmlns:xsd="http://www.w3.org/2001/XMLSchema" xmlns:xs="http://www.w3.org/2001/XMLSchema" xmlns:p="http://schemas.microsoft.com/office/2006/metadata/properties" xmlns:ns2="c675d8a2-eebf-4c23-8304-ca162b9675f8" targetNamespace="http://schemas.microsoft.com/office/2006/metadata/properties" ma:root="true" ma:fieldsID="2a6e3881ca64055776c15e1abbc51b3f" ns2:_="">
    <xsd:import namespace="c675d8a2-eebf-4c23-8304-ca162b9675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5d8a2-eebf-4c23-8304-ca162b9675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51C72A-1DAF-473E-9FA7-E808718D0F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5d8a2-eebf-4c23-8304-ca162b9675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70995E-5278-4B04-90D7-E51A6ACD6F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99FD7A-CF5B-4D19-8628-9DB498BE049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TM03457464[[fn=Dywidenda]]</Template>
  <TotalTime>247</TotalTime>
  <Words>535</Words>
  <Application>Microsoft Macintosh PowerPoint</Application>
  <PresentationFormat>Panoramiczny</PresentationFormat>
  <Paragraphs>83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Calibri</vt:lpstr>
      <vt:lpstr>Gill Sans MT</vt:lpstr>
      <vt:lpstr>Wingdings</vt:lpstr>
      <vt:lpstr>Wingdings 2</vt:lpstr>
      <vt:lpstr>Dywidenda</vt:lpstr>
      <vt:lpstr>Technik handlowiec 522305  </vt:lpstr>
      <vt:lpstr>Dlaczego warto wybrać ten zawód?</vt:lpstr>
      <vt:lpstr>Kto powinien wybrać ten zawód?</vt:lpstr>
      <vt:lpstr>Czego uczy się technik handlowiec?</vt:lpstr>
      <vt:lpstr>Przedmioty rozszerzone, dodatkowe i drugi język</vt:lpstr>
      <vt:lpstr>Jakie kwalifikacje uzyskuje uczeń kształcący się w zawodzie technik handlowiec?</vt:lpstr>
      <vt:lpstr>Jakich przedmiotów  zawodowych będziesz się uczył?</vt:lpstr>
      <vt:lpstr>Praktyczna nauka zawodu</vt:lpstr>
      <vt:lpstr>I co dalej…?</vt:lpstr>
      <vt:lpstr>Studia?</vt:lpstr>
      <vt:lpstr>Czy zajęcia z  pracowni sprzedaży są ciekawe? Oceń sam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 handlowiec</dc:title>
  <dc:creator>Użytkownik</dc:creator>
  <cp:lastModifiedBy>Renata Basta</cp:lastModifiedBy>
  <cp:revision>57</cp:revision>
  <dcterms:created xsi:type="dcterms:W3CDTF">2021-03-07T19:39:16Z</dcterms:created>
  <dcterms:modified xsi:type="dcterms:W3CDTF">2024-02-25T15:38:09Z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0x010100DC461AA87E87AD42B022DD669489808F</vt:lpwstr>
  </property>
</Properties>
</file>